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1" r:id="rId2"/>
    <p:sldId id="256" r:id="rId3"/>
    <p:sldId id="257" r:id="rId4"/>
    <p:sldId id="263" r:id="rId5"/>
    <p:sldId id="264" r:id="rId6"/>
    <p:sldId id="265" r:id="rId7"/>
    <p:sldId id="266" r:id="rId8"/>
    <p:sldId id="267" r:id="rId9"/>
    <p:sldId id="279" r:id="rId10"/>
    <p:sldId id="280" r:id="rId11"/>
    <p:sldId id="281" r:id="rId12"/>
    <p:sldId id="282" r:id="rId13"/>
    <p:sldId id="283" r:id="rId14"/>
    <p:sldId id="277" r:id="rId15"/>
    <p:sldId id="272" r:id="rId16"/>
    <p:sldId id="273" r:id="rId17"/>
    <p:sldId id="274" r:id="rId18"/>
    <p:sldId id="275" r:id="rId19"/>
    <p:sldId id="276" r:id="rId20"/>
    <p:sldId id="278" r:id="rId21"/>
    <p:sldId id="268" r:id="rId22"/>
    <p:sldId id="269" r:id="rId23"/>
    <p:sldId id="270" r:id="rId24"/>
    <p:sldId id="284" r:id="rId25"/>
    <p:sldId id="285" r:id="rId26"/>
    <p:sldId id="259"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6E3FF-7450-CB4A-B015-077E5EED4F08}" v="3" dt="2022-05-26T21:32:21.643"/>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43" autoAdjust="0"/>
    <p:restoredTop sz="94660"/>
  </p:normalViewPr>
  <p:slideViewPr>
    <p:cSldViewPr snapToGrid="0">
      <p:cViewPr varScale="1">
        <p:scale>
          <a:sx n="82" d="100"/>
          <a:sy n="82" d="100"/>
        </p:scale>
        <p:origin x="6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884A80-C071-4A68-A46D-F035FEDD9C8D}"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CD06A304-7D65-4F3C-8FDF-F54AC19A2740}">
      <dgm:prSet/>
      <dgm:spPr/>
      <dgm:t>
        <a:bodyPr/>
        <a:lstStyle/>
        <a:p>
          <a:r>
            <a:rPr lang="en-US"/>
            <a:t>What tool will you used to take screenshots?  How does it work?</a:t>
          </a:r>
        </a:p>
      </dgm:t>
    </dgm:pt>
    <dgm:pt modelId="{F9880DA4-5542-4D26-8965-19489977D03E}" type="parTrans" cxnId="{3E36D01D-02A0-40A4-8DE2-B927040A3B0A}">
      <dgm:prSet/>
      <dgm:spPr/>
      <dgm:t>
        <a:bodyPr/>
        <a:lstStyle/>
        <a:p>
          <a:endParaRPr lang="en-US"/>
        </a:p>
      </dgm:t>
    </dgm:pt>
    <dgm:pt modelId="{E01EBDD0-C940-4749-85A9-676A76245299}" type="sibTrans" cxnId="{3E36D01D-02A0-40A4-8DE2-B927040A3B0A}">
      <dgm:prSet/>
      <dgm:spPr/>
      <dgm:t>
        <a:bodyPr/>
        <a:lstStyle/>
        <a:p>
          <a:endParaRPr lang="en-US"/>
        </a:p>
      </dgm:t>
    </dgm:pt>
    <dgm:pt modelId="{564EC4BF-E099-4DDA-B363-E0C940EBA222}">
      <dgm:prSet/>
      <dgm:spPr/>
      <dgm:t>
        <a:bodyPr/>
        <a:lstStyle/>
        <a:p>
          <a:r>
            <a:rPr lang="en-US" b="0" i="0"/>
            <a:t>Using the Snipping Tool for Your PowerPoint Project</a:t>
          </a:r>
          <a:endParaRPr lang="en-US"/>
        </a:p>
      </dgm:t>
    </dgm:pt>
    <dgm:pt modelId="{55A932A0-FDF1-4A02-8369-DA3B0A6A91DD}" type="parTrans" cxnId="{233F32F5-36EE-4841-86B8-B033AFB5B661}">
      <dgm:prSet/>
      <dgm:spPr/>
      <dgm:t>
        <a:bodyPr/>
        <a:lstStyle/>
        <a:p>
          <a:endParaRPr lang="en-US"/>
        </a:p>
      </dgm:t>
    </dgm:pt>
    <dgm:pt modelId="{224E51E0-F77C-44B8-AC61-EFC4286F746A}" type="sibTrans" cxnId="{233F32F5-36EE-4841-86B8-B033AFB5B661}">
      <dgm:prSet/>
      <dgm:spPr/>
      <dgm:t>
        <a:bodyPr/>
        <a:lstStyle/>
        <a:p>
          <a:endParaRPr lang="en-US"/>
        </a:p>
      </dgm:t>
    </dgm:pt>
    <dgm:pt modelId="{2C3DA884-50C4-4BE7-A84B-6F17F78A8CD1}">
      <dgm:prSet/>
      <dgm:spPr/>
      <dgm:t>
        <a:bodyPr/>
        <a:lstStyle/>
        <a:p>
          <a:r>
            <a:rPr lang="en-US" b="0" i="0"/>
            <a:t>What is the Snipping Tool?</a:t>
          </a:r>
          <a:endParaRPr lang="en-US"/>
        </a:p>
      </dgm:t>
    </dgm:pt>
    <dgm:pt modelId="{25B6D652-8E6F-4100-99D2-487124F52EF0}" type="parTrans" cxnId="{5B5DEA72-DC42-474A-9756-B9CB95BE0E99}">
      <dgm:prSet/>
      <dgm:spPr/>
      <dgm:t>
        <a:bodyPr/>
        <a:lstStyle/>
        <a:p>
          <a:endParaRPr lang="en-US"/>
        </a:p>
      </dgm:t>
    </dgm:pt>
    <dgm:pt modelId="{909376B2-98DD-4258-81DF-58F5A6B6D602}" type="sibTrans" cxnId="{5B5DEA72-DC42-474A-9756-B9CB95BE0E99}">
      <dgm:prSet/>
      <dgm:spPr/>
      <dgm:t>
        <a:bodyPr/>
        <a:lstStyle/>
        <a:p>
          <a:endParaRPr lang="en-US"/>
        </a:p>
      </dgm:t>
    </dgm:pt>
    <dgm:pt modelId="{83828ECC-D3AD-48C5-A6AA-FC329C23767A}">
      <dgm:prSet/>
      <dgm:spPr/>
      <dgm:t>
        <a:bodyPr/>
        <a:lstStyle/>
        <a:p>
          <a:r>
            <a:rPr lang="en-US" b="0" i="0"/>
            <a:t>It's a built-in Windows tool that lets you capture a specific part of your screen as an image.</a:t>
          </a:r>
          <a:endParaRPr lang="en-US"/>
        </a:p>
      </dgm:t>
    </dgm:pt>
    <dgm:pt modelId="{9F079C8C-99C0-47CE-8D65-7EF7E8593351}" type="parTrans" cxnId="{73319799-A0E4-4E86-97C1-A8A056FDEC16}">
      <dgm:prSet/>
      <dgm:spPr/>
      <dgm:t>
        <a:bodyPr/>
        <a:lstStyle/>
        <a:p>
          <a:endParaRPr lang="en-US"/>
        </a:p>
      </dgm:t>
    </dgm:pt>
    <dgm:pt modelId="{B8A8078C-07BD-4FC6-A01D-ECF318452D8C}" type="sibTrans" cxnId="{73319799-A0E4-4E86-97C1-A8A056FDEC16}">
      <dgm:prSet/>
      <dgm:spPr/>
      <dgm:t>
        <a:bodyPr/>
        <a:lstStyle/>
        <a:p>
          <a:endParaRPr lang="en-US"/>
        </a:p>
      </dgm:t>
    </dgm:pt>
    <dgm:pt modelId="{CD3F274B-A72A-421B-B049-7919E087525C}">
      <dgm:prSet/>
      <dgm:spPr/>
      <dgm:t>
        <a:bodyPr/>
        <a:lstStyle/>
        <a:p>
          <a:r>
            <a:rPr lang="en-US" b="0" i="0"/>
            <a:t>How to Use It:</a:t>
          </a:r>
          <a:endParaRPr lang="en-US"/>
        </a:p>
      </dgm:t>
    </dgm:pt>
    <dgm:pt modelId="{AA345479-D5BE-4716-8CCB-8C386E144394}" type="parTrans" cxnId="{B312ADD8-A956-452B-8C54-A72636C9B42C}">
      <dgm:prSet/>
      <dgm:spPr/>
      <dgm:t>
        <a:bodyPr/>
        <a:lstStyle/>
        <a:p>
          <a:endParaRPr lang="en-US"/>
        </a:p>
      </dgm:t>
    </dgm:pt>
    <dgm:pt modelId="{DF79BA91-3D02-405E-9930-5CEC6F828CCA}" type="sibTrans" cxnId="{B312ADD8-A956-452B-8C54-A72636C9B42C}">
      <dgm:prSet/>
      <dgm:spPr/>
      <dgm:t>
        <a:bodyPr/>
        <a:lstStyle/>
        <a:p>
          <a:endParaRPr lang="en-US"/>
        </a:p>
      </dgm:t>
    </dgm:pt>
    <dgm:pt modelId="{A9960EFA-1229-47BF-9383-67EE23A96474}">
      <dgm:prSet/>
      <dgm:spPr/>
      <dgm:t>
        <a:bodyPr/>
        <a:lstStyle/>
        <a:p>
          <a:r>
            <a:rPr lang="en-US" b="0" i="0"/>
            <a:t>* Open the Snipping Tool: Search for "snipping tool" in the Windows search bar and open it.</a:t>
          </a:r>
          <a:endParaRPr lang="en-US"/>
        </a:p>
      </dgm:t>
    </dgm:pt>
    <dgm:pt modelId="{43BEF172-9512-4542-91B6-60FF946B0B80}" type="parTrans" cxnId="{48886BE4-4E11-45AB-85F7-A9922B8767BF}">
      <dgm:prSet/>
      <dgm:spPr/>
      <dgm:t>
        <a:bodyPr/>
        <a:lstStyle/>
        <a:p>
          <a:endParaRPr lang="en-US"/>
        </a:p>
      </dgm:t>
    </dgm:pt>
    <dgm:pt modelId="{6EAB3BFB-A90E-4904-8FA3-77BB093B7E5D}" type="sibTrans" cxnId="{48886BE4-4E11-45AB-85F7-A9922B8767BF}">
      <dgm:prSet/>
      <dgm:spPr/>
      <dgm:t>
        <a:bodyPr/>
        <a:lstStyle/>
        <a:p>
          <a:endParaRPr lang="en-US"/>
        </a:p>
      </dgm:t>
    </dgm:pt>
    <dgm:pt modelId="{C96EFF1E-A8FD-4D65-97AF-E6E13DA685D1}">
      <dgm:prSet/>
      <dgm:spPr/>
      <dgm:t>
        <a:bodyPr/>
        <a:lstStyle/>
        <a:p>
          <a:r>
            <a:rPr lang="en-US" b="0" i="0"/>
            <a:t>* Choose a Mode: Select the type of snip you want (free-form, rectangular, window, or full-screen).</a:t>
          </a:r>
          <a:endParaRPr lang="en-US"/>
        </a:p>
      </dgm:t>
    </dgm:pt>
    <dgm:pt modelId="{81F1B68F-7148-4EFA-9192-5CA72CC33330}" type="parTrans" cxnId="{F31C5E35-B5CF-4A67-BA6F-65CA29FC615B}">
      <dgm:prSet/>
      <dgm:spPr/>
      <dgm:t>
        <a:bodyPr/>
        <a:lstStyle/>
        <a:p>
          <a:endParaRPr lang="en-US"/>
        </a:p>
      </dgm:t>
    </dgm:pt>
    <dgm:pt modelId="{1C72EAFC-45F9-495F-A9F4-B77AF21E4AA7}" type="sibTrans" cxnId="{F31C5E35-B5CF-4A67-BA6F-65CA29FC615B}">
      <dgm:prSet/>
      <dgm:spPr/>
      <dgm:t>
        <a:bodyPr/>
        <a:lstStyle/>
        <a:p>
          <a:endParaRPr lang="en-US"/>
        </a:p>
      </dgm:t>
    </dgm:pt>
    <dgm:pt modelId="{74D1BCE6-BAD4-4078-AC70-39350BF1BB60}">
      <dgm:prSet/>
      <dgm:spPr/>
      <dgm:t>
        <a:bodyPr/>
        <a:lstStyle/>
        <a:p>
          <a:r>
            <a:rPr lang="en-US" b="0" i="0"/>
            <a:t>* Capture the Screen: Click and drag your cursor to select the area you want to capture.</a:t>
          </a:r>
          <a:endParaRPr lang="en-US"/>
        </a:p>
      </dgm:t>
    </dgm:pt>
    <dgm:pt modelId="{FE18FFE5-BBC1-4C90-B44B-7541A2585F57}" type="parTrans" cxnId="{16973A08-48AE-4811-A97C-65C205870BD3}">
      <dgm:prSet/>
      <dgm:spPr/>
      <dgm:t>
        <a:bodyPr/>
        <a:lstStyle/>
        <a:p>
          <a:endParaRPr lang="en-US"/>
        </a:p>
      </dgm:t>
    </dgm:pt>
    <dgm:pt modelId="{002BAC4C-F11D-47A7-953B-9AF9ABEB68F0}" type="sibTrans" cxnId="{16973A08-48AE-4811-A97C-65C205870BD3}">
      <dgm:prSet/>
      <dgm:spPr/>
      <dgm:t>
        <a:bodyPr/>
        <a:lstStyle/>
        <a:p>
          <a:endParaRPr lang="en-US"/>
        </a:p>
      </dgm:t>
    </dgm:pt>
    <dgm:pt modelId="{D5F31D75-1B3E-4C12-98DD-28039EA8A7A2}">
      <dgm:prSet/>
      <dgm:spPr/>
      <dgm:t>
        <a:bodyPr/>
        <a:lstStyle/>
        <a:p>
          <a:r>
            <a:rPr lang="en-US" b="0" i="0"/>
            <a:t>* Save the Image: Once you've captured the image, you can save it to your computer.</a:t>
          </a:r>
          <a:endParaRPr lang="en-US"/>
        </a:p>
      </dgm:t>
    </dgm:pt>
    <dgm:pt modelId="{55EAA2E6-56C0-4792-9952-D2D21DC169E6}" type="parTrans" cxnId="{7EAD4994-5E31-4C0D-B12F-225B9A1504B4}">
      <dgm:prSet/>
      <dgm:spPr/>
      <dgm:t>
        <a:bodyPr/>
        <a:lstStyle/>
        <a:p>
          <a:endParaRPr lang="en-US"/>
        </a:p>
      </dgm:t>
    </dgm:pt>
    <dgm:pt modelId="{3BA7B7FE-D1DF-4D43-83B2-A9E17F695B4F}" type="sibTrans" cxnId="{7EAD4994-5E31-4C0D-B12F-225B9A1504B4}">
      <dgm:prSet/>
      <dgm:spPr/>
      <dgm:t>
        <a:bodyPr/>
        <a:lstStyle/>
        <a:p>
          <a:endParaRPr lang="en-US"/>
        </a:p>
      </dgm:t>
    </dgm:pt>
    <dgm:pt modelId="{4D7E0F13-7358-4452-AFFE-64911FEB6C31}">
      <dgm:prSet/>
      <dgm:spPr/>
      <dgm:t>
        <a:bodyPr/>
        <a:lstStyle/>
        <a:p>
          <a:r>
            <a:rPr lang="en-US" b="0" i="0"/>
            <a:t>Inserting the Screenshot into PowerPoint:</a:t>
          </a:r>
          <a:endParaRPr lang="en-US"/>
        </a:p>
      </dgm:t>
    </dgm:pt>
    <dgm:pt modelId="{0366FC15-FD31-49AC-8F21-98D2EE58A97A}" type="parTrans" cxnId="{98058C1C-35FC-4438-A582-9189B0E5EA8F}">
      <dgm:prSet/>
      <dgm:spPr/>
      <dgm:t>
        <a:bodyPr/>
        <a:lstStyle/>
        <a:p>
          <a:endParaRPr lang="en-US"/>
        </a:p>
      </dgm:t>
    </dgm:pt>
    <dgm:pt modelId="{347420EF-C366-4CA7-A1CF-28E159D816AD}" type="sibTrans" cxnId="{98058C1C-35FC-4438-A582-9189B0E5EA8F}">
      <dgm:prSet/>
      <dgm:spPr/>
      <dgm:t>
        <a:bodyPr/>
        <a:lstStyle/>
        <a:p>
          <a:endParaRPr lang="en-US"/>
        </a:p>
      </dgm:t>
    </dgm:pt>
    <dgm:pt modelId="{109008C8-513E-4F32-B6FD-E8C88C0A78B3}">
      <dgm:prSet/>
      <dgm:spPr/>
      <dgm:t>
        <a:bodyPr/>
        <a:lstStyle/>
        <a:p>
          <a:r>
            <a:rPr lang="en-US" b="0" i="0"/>
            <a:t>* Open PowerPoint: Go to your presentation.</a:t>
          </a:r>
          <a:endParaRPr lang="en-US"/>
        </a:p>
      </dgm:t>
    </dgm:pt>
    <dgm:pt modelId="{E796BD3F-7AA0-4FE0-959C-47956E8AB1AF}" type="parTrans" cxnId="{3F7D6789-3FFE-4F06-A6AB-AFCE5DBCF16D}">
      <dgm:prSet/>
      <dgm:spPr/>
      <dgm:t>
        <a:bodyPr/>
        <a:lstStyle/>
        <a:p>
          <a:endParaRPr lang="en-US"/>
        </a:p>
      </dgm:t>
    </dgm:pt>
    <dgm:pt modelId="{29948630-5AB7-4D95-8F92-59F28907A1EC}" type="sibTrans" cxnId="{3F7D6789-3FFE-4F06-A6AB-AFCE5DBCF16D}">
      <dgm:prSet/>
      <dgm:spPr/>
      <dgm:t>
        <a:bodyPr/>
        <a:lstStyle/>
        <a:p>
          <a:endParaRPr lang="en-US"/>
        </a:p>
      </dgm:t>
    </dgm:pt>
    <dgm:pt modelId="{3FD23D61-CA73-4984-808B-6AA546D69309}">
      <dgm:prSet/>
      <dgm:spPr/>
      <dgm:t>
        <a:bodyPr/>
        <a:lstStyle/>
        <a:p>
          <a:r>
            <a:rPr lang="en-US" b="0" i="0"/>
            <a:t>* Insert the Image: Click on the "Insert" tab, then select "Pictures." Navigate to the location where you saved your screenshot and insert it into your slide.</a:t>
          </a:r>
          <a:endParaRPr lang="en-US"/>
        </a:p>
      </dgm:t>
    </dgm:pt>
    <dgm:pt modelId="{0F9D5982-3AF4-4059-8C6A-19919137D08D}" type="parTrans" cxnId="{5AA12388-0782-4325-8E29-4C2191A9025F}">
      <dgm:prSet/>
      <dgm:spPr/>
      <dgm:t>
        <a:bodyPr/>
        <a:lstStyle/>
        <a:p>
          <a:endParaRPr lang="en-US"/>
        </a:p>
      </dgm:t>
    </dgm:pt>
    <dgm:pt modelId="{DBD1531A-1010-48CF-B7F1-582B688ACB33}" type="sibTrans" cxnId="{5AA12388-0782-4325-8E29-4C2191A9025F}">
      <dgm:prSet/>
      <dgm:spPr/>
      <dgm:t>
        <a:bodyPr/>
        <a:lstStyle/>
        <a:p>
          <a:endParaRPr lang="en-US"/>
        </a:p>
      </dgm:t>
    </dgm:pt>
    <dgm:pt modelId="{19261F5E-7189-48DA-A85F-801F3932A0A0}" type="pres">
      <dgm:prSet presAssocID="{49884A80-C071-4A68-A46D-F035FEDD9C8D}" presName="Name0" presStyleCnt="0">
        <dgm:presLayoutVars>
          <dgm:dir/>
          <dgm:resizeHandles val="exact"/>
        </dgm:presLayoutVars>
      </dgm:prSet>
      <dgm:spPr/>
    </dgm:pt>
    <dgm:pt modelId="{E86675A0-B23C-4EDC-8C10-1E4A431FEA2A}" type="pres">
      <dgm:prSet presAssocID="{CD06A304-7D65-4F3C-8FDF-F54AC19A2740}" presName="node" presStyleLbl="node1" presStyleIdx="0" presStyleCnt="12">
        <dgm:presLayoutVars>
          <dgm:bulletEnabled val="1"/>
        </dgm:presLayoutVars>
      </dgm:prSet>
      <dgm:spPr/>
    </dgm:pt>
    <dgm:pt modelId="{89A6C137-D78E-495F-B655-013DF83306D9}" type="pres">
      <dgm:prSet presAssocID="{E01EBDD0-C940-4749-85A9-676A76245299}" presName="sibTrans" presStyleLbl="sibTrans1D1" presStyleIdx="0" presStyleCnt="11"/>
      <dgm:spPr/>
    </dgm:pt>
    <dgm:pt modelId="{D2B83332-8F2C-4D87-98AA-A6A00A4C4684}" type="pres">
      <dgm:prSet presAssocID="{E01EBDD0-C940-4749-85A9-676A76245299}" presName="connectorText" presStyleLbl="sibTrans1D1" presStyleIdx="0" presStyleCnt="11"/>
      <dgm:spPr/>
    </dgm:pt>
    <dgm:pt modelId="{054F2CA9-1409-4CC6-8EDF-9DE06EB72F66}" type="pres">
      <dgm:prSet presAssocID="{564EC4BF-E099-4DDA-B363-E0C940EBA222}" presName="node" presStyleLbl="node1" presStyleIdx="1" presStyleCnt="12">
        <dgm:presLayoutVars>
          <dgm:bulletEnabled val="1"/>
        </dgm:presLayoutVars>
      </dgm:prSet>
      <dgm:spPr/>
    </dgm:pt>
    <dgm:pt modelId="{BEE175C5-4C12-4E9E-A011-A02E79331604}" type="pres">
      <dgm:prSet presAssocID="{224E51E0-F77C-44B8-AC61-EFC4286F746A}" presName="sibTrans" presStyleLbl="sibTrans1D1" presStyleIdx="1" presStyleCnt="11"/>
      <dgm:spPr/>
    </dgm:pt>
    <dgm:pt modelId="{8CE1FCD6-401C-47FB-AB7C-BAEBC16A7AC1}" type="pres">
      <dgm:prSet presAssocID="{224E51E0-F77C-44B8-AC61-EFC4286F746A}" presName="connectorText" presStyleLbl="sibTrans1D1" presStyleIdx="1" presStyleCnt="11"/>
      <dgm:spPr/>
    </dgm:pt>
    <dgm:pt modelId="{5CD86BD4-BEDB-424C-8CA2-B89558E8B558}" type="pres">
      <dgm:prSet presAssocID="{2C3DA884-50C4-4BE7-A84B-6F17F78A8CD1}" presName="node" presStyleLbl="node1" presStyleIdx="2" presStyleCnt="12">
        <dgm:presLayoutVars>
          <dgm:bulletEnabled val="1"/>
        </dgm:presLayoutVars>
      </dgm:prSet>
      <dgm:spPr/>
    </dgm:pt>
    <dgm:pt modelId="{652E44A1-DE19-4888-A55D-6E1C877928C7}" type="pres">
      <dgm:prSet presAssocID="{909376B2-98DD-4258-81DF-58F5A6B6D602}" presName="sibTrans" presStyleLbl="sibTrans1D1" presStyleIdx="2" presStyleCnt="11"/>
      <dgm:spPr/>
    </dgm:pt>
    <dgm:pt modelId="{D13CB949-EBD0-43CC-9240-40C0838C8E22}" type="pres">
      <dgm:prSet presAssocID="{909376B2-98DD-4258-81DF-58F5A6B6D602}" presName="connectorText" presStyleLbl="sibTrans1D1" presStyleIdx="2" presStyleCnt="11"/>
      <dgm:spPr/>
    </dgm:pt>
    <dgm:pt modelId="{39944E5B-83CC-49B7-8B86-0A11A5F18CE6}" type="pres">
      <dgm:prSet presAssocID="{83828ECC-D3AD-48C5-A6AA-FC329C23767A}" presName="node" presStyleLbl="node1" presStyleIdx="3" presStyleCnt="12">
        <dgm:presLayoutVars>
          <dgm:bulletEnabled val="1"/>
        </dgm:presLayoutVars>
      </dgm:prSet>
      <dgm:spPr/>
    </dgm:pt>
    <dgm:pt modelId="{54536624-6B0C-49A2-9ED5-03161896102A}" type="pres">
      <dgm:prSet presAssocID="{B8A8078C-07BD-4FC6-A01D-ECF318452D8C}" presName="sibTrans" presStyleLbl="sibTrans1D1" presStyleIdx="3" presStyleCnt="11"/>
      <dgm:spPr/>
    </dgm:pt>
    <dgm:pt modelId="{62F85B0D-A200-4DB3-AEFD-F7197A4F6AAC}" type="pres">
      <dgm:prSet presAssocID="{B8A8078C-07BD-4FC6-A01D-ECF318452D8C}" presName="connectorText" presStyleLbl="sibTrans1D1" presStyleIdx="3" presStyleCnt="11"/>
      <dgm:spPr/>
    </dgm:pt>
    <dgm:pt modelId="{2DCF12BB-30D4-4E71-9CA4-914D192D67C8}" type="pres">
      <dgm:prSet presAssocID="{CD3F274B-A72A-421B-B049-7919E087525C}" presName="node" presStyleLbl="node1" presStyleIdx="4" presStyleCnt="12">
        <dgm:presLayoutVars>
          <dgm:bulletEnabled val="1"/>
        </dgm:presLayoutVars>
      </dgm:prSet>
      <dgm:spPr/>
    </dgm:pt>
    <dgm:pt modelId="{792D9DF5-0AD2-4015-8806-A1BBDC748672}" type="pres">
      <dgm:prSet presAssocID="{DF79BA91-3D02-405E-9930-5CEC6F828CCA}" presName="sibTrans" presStyleLbl="sibTrans1D1" presStyleIdx="4" presStyleCnt="11"/>
      <dgm:spPr/>
    </dgm:pt>
    <dgm:pt modelId="{F52F3B60-5AA7-44FB-8E32-BE30C47B007F}" type="pres">
      <dgm:prSet presAssocID="{DF79BA91-3D02-405E-9930-5CEC6F828CCA}" presName="connectorText" presStyleLbl="sibTrans1D1" presStyleIdx="4" presStyleCnt="11"/>
      <dgm:spPr/>
    </dgm:pt>
    <dgm:pt modelId="{73391849-A52F-4840-A2F5-22BA3E1857AC}" type="pres">
      <dgm:prSet presAssocID="{A9960EFA-1229-47BF-9383-67EE23A96474}" presName="node" presStyleLbl="node1" presStyleIdx="5" presStyleCnt="12">
        <dgm:presLayoutVars>
          <dgm:bulletEnabled val="1"/>
        </dgm:presLayoutVars>
      </dgm:prSet>
      <dgm:spPr/>
    </dgm:pt>
    <dgm:pt modelId="{1987B01B-131A-4EB8-B928-0B6A97183AF3}" type="pres">
      <dgm:prSet presAssocID="{6EAB3BFB-A90E-4904-8FA3-77BB093B7E5D}" presName="sibTrans" presStyleLbl="sibTrans1D1" presStyleIdx="5" presStyleCnt="11"/>
      <dgm:spPr/>
    </dgm:pt>
    <dgm:pt modelId="{B81E0482-1B18-4EAE-84FA-76889B0920BD}" type="pres">
      <dgm:prSet presAssocID="{6EAB3BFB-A90E-4904-8FA3-77BB093B7E5D}" presName="connectorText" presStyleLbl="sibTrans1D1" presStyleIdx="5" presStyleCnt="11"/>
      <dgm:spPr/>
    </dgm:pt>
    <dgm:pt modelId="{A8569BC5-32F0-41E8-A552-F89EEE6C282B}" type="pres">
      <dgm:prSet presAssocID="{C96EFF1E-A8FD-4D65-97AF-E6E13DA685D1}" presName="node" presStyleLbl="node1" presStyleIdx="6" presStyleCnt="12">
        <dgm:presLayoutVars>
          <dgm:bulletEnabled val="1"/>
        </dgm:presLayoutVars>
      </dgm:prSet>
      <dgm:spPr/>
    </dgm:pt>
    <dgm:pt modelId="{9832D3E9-A612-405A-991D-1CD05F73C36C}" type="pres">
      <dgm:prSet presAssocID="{1C72EAFC-45F9-495F-A9F4-B77AF21E4AA7}" presName="sibTrans" presStyleLbl="sibTrans1D1" presStyleIdx="6" presStyleCnt="11"/>
      <dgm:spPr/>
    </dgm:pt>
    <dgm:pt modelId="{666F6930-C535-4AFF-A54E-A5B3928D6B77}" type="pres">
      <dgm:prSet presAssocID="{1C72EAFC-45F9-495F-A9F4-B77AF21E4AA7}" presName="connectorText" presStyleLbl="sibTrans1D1" presStyleIdx="6" presStyleCnt="11"/>
      <dgm:spPr/>
    </dgm:pt>
    <dgm:pt modelId="{DBDFC273-B939-4BA5-8226-02E4949CC4FC}" type="pres">
      <dgm:prSet presAssocID="{74D1BCE6-BAD4-4078-AC70-39350BF1BB60}" presName="node" presStyleLbl="node1" presStyleIdx="7" presStyleCnt="12">
        <dgm:presLayoutVars>
          <dgm:bulletEnabled val="1"/>
        </dgm:presLayoutVars>
      </dgm:prSet>
      <dgm:spPr/>
    </dgm:pt>
    <dgm:pt modelId="{B5208A0E-F148-490A-84DA-4B19C5C9B540}" type="pres">
      <dgm:prSet presAssocID="{002BAC4C-F11D-47A7-953B-9AF9ABEB68F0}" presName="sibTrans" presStyleLbl="sibTrans1D1" presStyleIdx="7" presStyleCnt="11"/>
      <dgm:spPr/>
    </dgm:pt>
    <dgm:pt modelId="{8D287AEE-FA0C-48B0-B9A2-AA2055349369}" type="pres">
      <dgm:prSet presAssocID="{002BAC4C-F11D-47A7-953B-9AF9ABEB68F0}" presName="connectorText" presStyleLbl="sibTrans1D1" presStyleIdx="7" presStyleCnt="11"/>
      <dgm:spPr/>
    </dgm:pt>
    <dgm:pt modelId="{C519B236-D9C0-471E-BC1C-4A55A3B8CD8D}" type="pres">
      <dgm:prSet presAssocID="{D5F31D75-1B3E-4C12-98DD-28039EA8A7A2}" presName="node" presStyleLbl="node1" presStyleIdx="8" presStyleCnt="12">
        <dgm:presLayoutVars>
          <dgm:bulletEnabled val="1"/>
        </dgm:presLayoutVars>
      </dgm:prSet>
      <dgm:spPr/>
    </dgm:pt>
    <dgm:pt modelId="{F322127D-CC9D-40AF-8D6F-CF6BB4E33721}" type="pres">
      <dgm:prSet presAssocID="{3BA7B7FE-D1DF-4D43-83B2-A9E17F695B4F}" presName="sibTrans" presStyleLbl="sibTrans1D1" presStyleIdx="8" presStyleCnt="11"/>
      <dgm:spPr/>
    </dgm:pt>
    <dgm:pt modelId="{F850A3F1-CAFF-421C-BFF7-1D53BC35DAC5}" type="pres">
      <dgm:prSet presAssocID="{3BA7B7FE-D1DF-4D43-83B2-A9E17F695B4F}" presName="connectorText" presStyleLbl="sibTrans1D1" presStyleIdx="8" presStyleCnt="11"/>
      <dgm:spPr/>
    </dgm:pt>
    <dgm:pt modelId="{EA7CF46D-9980-495C-AC7A-1CA2DA5B705A}" type="pres">
      <dgm:prSet presAssocID="{4D7E0F13-7358-4452-AFFE-64911FEB6C31}" presName="node" presStyleLbl="node1" presStyleIdx="9" presStyleCnt="12">
        <dgm:presLayoutVars>
          <dgm:bulletEnabled val="1"/>
        </dgm:presLayoutVars>
      </dgm:prSet>
      <dgm:spPr/>
    </dgm:pt>
    <dgm:pt modelId="{CF49E280-664E-421F-B22B-2A8B617BB2D1}" type="pres">
      <dgm:prSet presAssocID="{347420EF-C366-4CA7-A1CF-28E159D816AD}" presName="sibTrans" presStyleLbl="sibTrans1D1" presStyleIdx="9" presStyleCnt="11"/>
      <dgm:spPr/>
    </dgm:pt>
    <dgm:pt modelId="{AC7DDC3D-3D40-4A6F-B706-036CADEC63F8}" type="pres">
      <dgm:prSet presAssocID="{347420EF-C366-4CA7-A1CF-28E159D816AD}" presName="connectorText" presStyleLbl="sibTrans1D1" presStyleIdx="9" presStyleCnt="11"/>
      <dgm:spPr/>
    </dgm:pt>
    <dgm:pt modelId="{79464F02-097E-41F1-9991-750EF356A121}" type="pres">
      <dgm:prSet presAssocID="{109008C8-513E-4F32-B6FD-E8C88C0A78B3}" presName="node" presStyleLbl="node1" presStyleIdx="10" presStyleCnt="12">
        <dgm:presLayoutVars>
          <dgm:bulletEnabled val="1"/>
        </dgm:presLayoutVars>
      </dgm:prSet>
      <dgm:spPr/>
    </dgm:pt>
    <dgm:pt modelId="{531D46E1-7B50-48AA-A42B-F5DD43EF703E}" type="pres">
      <dgm:prSet presAssocID="{29948630-5AB7-4D95-8F92-59F28907A1EC}" presName="sibTrans" presStyleLbl="sibTrans1D1" presStyleIdx="10" presStyleCnt="11"/>
      <dgm:spPr/>
    </dgm:pt>
    <dgm:pt modelId="{2A304CB7-7952-4267-8B82-8BEBCF4EC4F3}" type="pres">
      <dgm:prSet presAssocID="{29948630-5AB7-4D95-8F92-59F28907A1EC}" presName="connectorText" presStyleLbl="sibTrans1D1" presStyleIdx="10" presStyleCnt="11"/>
      <dgm:spPr/>
    </dgm:pt>
    <dgm:pt modelId="{5FDC5955-8E86-4C4E-BD45-02ADA7BA1556}" type="pres">
      <dgm:prSet presAssocID="{3FD23D61-CA73-4984-808B-6AA546D69309}" presName="node" presStyleLbl="node1" presStyleIdx="11" presStyleCnt="12">
        <dgm:presLayoutVars>
          <dgm:bulletEnabled val="1"/>
        </dgm:presLayoutVars>
      </dgm:prSet>
      <dgm:spPr/>
    </dgm:pt>
  </dgm:ptLst>
  <dgm:cxnLst>
    <dgm:cxn modelId="{E8772402-A554-4463-80C2-9188A1042CC8}" type="presOf" srcId="{29948630-5AB7-4D95-8F92-59F28907A1EC}" destId="{531D46E1-7B50-48AA-A42B-F5DD43EF703E}" srcOrd="0" destOrd="0" presId="urn:microsoft.com/office/officeart/2016/7/layout/RepeatingBendingProcessNew"/>
    <dgm:cxn modelId="{B972D503-4E46-48B9-88B3-3F81D6F628C6}" type="presOf" srcId="{909376B2-98DD-4258-81DF-58F5A6B6D602}" destId="{652E44A1-DE19-4888-A55D-6E1C877928C7}" srcOrd="0" destOrd="0" presId="urn:microsoft.com/office/officeart/2016/7/layout/RepeatingBendingProcessNew"/>
    <dgm:cxn modelId="{80DE8C04-BF3A-4755-B148-3A9B81B39FE7}" type="presOf" srcId="{CD3F274B-A72A-421B-B049-7919E087525C}" destId="{2DCF12BB-30D4-4E71-9CA4-914D192D67C8}" srcOrd="0" destOrd="0" presId="urn:microsoft.com/office/officeart/2016/7/layout/RepeatingBendingProcessNew"/>
    <dgm:cxn modelId="{B4D3C207-8A18-4836-B64A-20ADB03CC6A8}" type="presOf" srcId="{D5F31D75-1B3E-4C12-98DD-28039EA8A7A2}" destId="{C519B236-D9C0-471E-BC1C-4A55A3B8CD8D}" srcOrd="0" destOrd="0" presId="urn:microsoft.com/office/officeart/2016/7/layout/RepeatingBendingProcessNew"/>
    <dgm:cxn modelId="{16973A08-48AE-4811-A97C-65C205870BD3}" srcId="{49884A80-C071-4A68-A46D-F035FEDD9C8D}" destId="{74D1BCE6-BAD4-4078-AC70-39350BF1BB60}" srcOrd="7" destOrd="0" parTransId="{FE18FFE5-BBC1-4C90-B44B-7541A2585F57}" sibTransId="{002BAC4C-F11D-47A7-953B-9AF9ABEB68F0}"/>
    <dgm:cxn modelId="{01F74208-D94D-4045-B420-DA3C5150129E}" type="presOf" srcId="{49884A80-C071-4A68-A46D-F035FEDD9C8D}" destId="{19261F5E-7189-48DA-A85F-801F3932A0A0}" srcOrd="0" destOrd="0" presId="urn:microsoft.com/office/officeart/2016/7/layout/RepeatingBendingProcessNew"/>
    <dgm:cxn modelId="{12535608-78CE-4F3B-9313-E346346F1B90}" type="presOf" srcId="{DF79BA91-3D02-405E-9930-5CEC6F828CCA}" destId="{F52F3B60-5AA7-44FB-8E32-BE30C47B007F}" srcOrd="1" destOrd="0" presId="urn:microsoft.com/office/officeart/2016/7/layout/RepeatingBendingProcessNew"/>
    <dgm:cxn modelId="{98058C1C-35FC-4438-A582-9189B0E5EA8F}" srcId="{49884A80-C071-4A68-A46D-F035FEDD9C8D}" destId="{4D7E0F13-7358-4452-AFFE-64911FEB6C31}" srcOrd="9" destOrd="0" parTransId="{0366FC15-FD31-49AC-8F21-98D2EE58A97A}" sibTransId="{347420EF-C366-4CA7-A1CF-28E159D816AD}"/>
    <dgm:cxn modelId="{3E36D01D-02A0-40A4-8DE2-B927040A3B0A}" srcId="{49884A80-C071-4A68-A46D-F035FEDD9C8D}" destId="{CD06A304-7D65-4F3C-8FDF-F54AC19A2740}" srcOrd="0" destOrd="0" parTransId="{F9880DA4-5542-4D26-8965-19489977D03E}" sibTransId="{E01EBDD0-C940-4749-85A9-676A76245299}"/>
    <dgm:cxn modelId="{64109F1E-2881-4134-BF37-3F00F57AEA2C}" type="presOf" srcId="{DF79BA91-3D02-405E-9930-5CEC6F828CCA}" destId="{792D9DF5-0AD2-4015-8806-A1BBDC748672}" srcOrd="0" destOrd="0" presId="urn:microsoft.com/office/officeart/2016/7/layout/RepeatingBendingProcessNew"/>
    <dgm:cxn modelId="{B2D7AC27-ED79-4C0B-82AF-E715190B4EB6}" type="presOf" srcId="{564EC4BF-E099-4DDA-B363-E0C940EBA222}" destId="{054F2CA9-1409-4CC6-8EDF-9DE06EB72F66}" srcOrd="0" destOrd="0" presId="urn:microsoft.com/office/officeart/2016/7/layout/RepeatingBendingProcessNew"/>
    <dgm:cxn modelId="{1D40B72B-E151-42A7-BEFA-48DEBE846294}" type="presOf" srcId="{83828ECC-D3AD-48C5-A6AA-FC329C23767A}" destId="{39944E5B-83CC-49B7-8B86-0A11A5F18CE6}" srcOrd="0" destOrd="0" presId="urn:microsoft.com/office/officeart/2016/7/layout/RepeatingBendingProcessNew"/>
    <dgm:cxn modelId="{F31C5E35-B5CF-4A67-BA6F-65CA29FC615B}" srcId="{49884A80-C071-4A68-A46D-F035FEDD9C8D}" destId="{C96EFF1E-A8FD-4D65-97AF-E6E13DA685D1}" srcOrd="6" destOrd="0" parTransId="{81F1B68F-7148-4EFA-9192-5CA72CC33330}" sibTransId="{1C72EAFC-45F9-495F-A9F4-B77AF21E4AA7}"/>
    <dgm:cxn modelId="{0294095F-C82E-41EC-A9E0-E492F6BEDD11}" type="presOf" srcId="{002BAC4C-F11D-47A7-953B-9AF9ABEB68F0}" destId="{B5208A0E-F148-490A-84DA-4B19C5C9B540}" srcOrd="0" destOrd="0" presId="urn:microsoft.com/office/officeart/2016/7/layout/RepeatingBendingProcessNew"/>
    <dgm:cxn modelId="{F31CC843-DF25-4E35-9065-837159C1695B}" type="presOf" srcId="{CD06A304-7D65-4F3C-8FDF-F54AC19A2740}" destId="{E86675A0-B23C-4EDC-8C10-1E4A431FEA2A}" srcOrd="0" destOrd="0" presId="urn:microsoft.com/office/officeart/2016/7/layout/RepeatingBendingProcessNew"/>
    <dgm:cxn modelId="{5CE12064-CF68-41CB-9BD5-9885A41150F3}" type="presOf" srcId="{347420EF-C366-4CA7-A1CF-28E159D816AD}" destId="{CF49E280-664E-421F-B22B-2A8B617BB2D1}" srcOrd="0" destOrd="0" presId="urn:microsoft.com/office/officeart/2016/7/layout/RepeatingBendingProcessNew"/>
    <dgm:cxn modelId="{A3FFB064-1F9C-4718-97F1-E5D1FD893244}" type="presOf" srcId="{74D1BCE6-BAD4-4078-AC70-39350BF1BB60}" destId="{DBDFC273-B939-4BA5-8226-02E4949CC4FC}" srcOrd="0" destOrd="0" presId="urn:microsoft.com/office/officeart/2016/7/layout/RepeatingBendingProcessNew"/>
    <dgm:cxn modelId="{49F5A266-BEEE-42AA-BE9E-0DEA0415B889}" type="presOf" srcId="{002BAC4C-F11D-47A7-953B-9AF9ABEB68F0}" destId="{8D287AEE-FA0C-48B0-B9A2-AA2055349369}" srcOrd="1" destOrd="0" presId="urn:microsoft.com/office/officeart/2016/7/layout/RepeatingBendingProcessNew"/>
    <dgm:cxn modelId="{6FBE9048-E3EF-4073-A775-D72DA663B417}" type="presOf" srcId="{E01EBDD0-C940-4749-85A9-676A76245299}" destId="{D2B83332-8F2C-4D87-98AA-A6A00A4C4684}" srcOrd="1" destOrd="0" presId="urn:microsoft.com/office/officeart/2016/7/layout/RepeatingBendingProcessNew"/>
    <dgm:cxn modelId="{24178F6E-A57D-41A6-AC78-5AF5FB7F2CB1}" type="presOf" srcId="{B8A8078C-07BD-4FC6-A01D-ECF318452D8C}" destId="{54536624-6B0C-49A2-9ED5-03161896102A}" srcOrd="0" destOrd="0" presId="urn:microsoft.com/office/officeart/2016/7/layout/RepeatingBendingProcessNew"/>
    <dgm:cxn modelId="{5C85CE6E-2DB9-426A-AE17-E5FBAF61E2B1}" type="presOf" srcId="{224E51E0-F77C-44B8-AC61-EFC4286F746A}" destId="{BEE175C5-4C12-4E9E-A011-A02E79331604}" srcOrd="0" destOrd="0" presId="urn:microsoft.com/office/officeart/2016/7/layout/RepeatingBendingProcessNew"/>
    <dgm:cxn modelId="{E08B6570-A9D5-4AA4-A966-5AF42FFCF66C}" type="presOf" srcId="{2C3DA884-50C4-4BE7-A84B-6F17F78A8CD1}" destId="{5CD86BD4-BEDB-424C-8CA2-B89558E8B558}" srcOrd="0" destOrd="0" presId="urn:microsoft.com/office/officeart/2016/7/layout/RepeatingBendingProcessNew"/>
    <dgm:cxn modelId="{5B5DEA72-DC42-474A-9756-B9CB95BE0E99}" srcId="{49884A80-C071-4A68-A46D-F035FEDD9C8D}" destId="{2C3DA884-50C4-4BE7-A84B-6F17F78A8CD1}" srcOrd="2" destOrd="0" parTransId="{25B6D652-8E6F-4100-99D2-487124F52EF0}" sibTransId="{909376B2-98DD-4258-81DF-58F5A6B6D602}"/>
    <dgm:cxn modelId="{1F64BF77-55E4-4CC9-9CC4-0F87C7B1ECAC}" type="presOf" srcId="{6EAB3BFB-A90E-4904-8FA3-77BB093B7E5D}" destId="{B81E0482-1B18-4EAE-84FA-76889B0920BD}" srcOrd="1" destOrd="0" presId="urn:microsoft.com/office/officeart/2016/7/layout/RepeatingBendingProcessNew"/>
    <dgm:cxn modelId="{788D6C7C-F041-4D21-8D83-1340F8952C68}" type="presOf" srcId="{C96EFF1E-A8FD-4D65-97AF-E6E13DA685D1}" destId="{A8569BC5-32F0-41E8-A552-F89EEE6C282B}" srcOrd="0" destOrd="0" presId="urn:microsoft.com/office/officeart/2016/7/layout/RepeatingBendingProcessNew"/>
    <dgm:cxn modelId="{5AA12388-0782-4325-8E29-4C2191A9025F}" srcId="{49884A80-C071-4A68-A46D-F035FEDD9C8D}" destId="{3FD23D61-CA73-4984-808B-6AA546D69309}" srcOrd="11" destOrd="0" parTransId="{0F9D5982-3AF4-4059-8C6A-19919137D08D}" sibTransId="{DBD1531A-1010-48CF-B7F1-582B688ACB33}"/>
    <dgm:cxn modelId="{3F7D6789-3FFE-4F06-A6AB-AFCE5DBCF16D}" srcId="{49884A80-C071-4A68-A46D-F035FEDD9C8D}" destId="{109008C8-513E-4F32-B6FD-E8C88C0A78B3}" srcOrd="10" destOrd="0" parTransId="{E796BD3F-7AA0-4FE0-959C-47956E8AB1AF}" sibTransId="{29948630-5AB7-4D95-8F92-59F28907A1EC}"/>
    <dgm:cxn modelId="{C1C36190-CF7B-4892-8D45-27D4ECAD8041}" type="presOf" srcId="{347420EF-C366-4CA7-A1CF-28E159D816AD}" destId="{AC7DDC3D-3D40-4A6F-B706-036CADEC63F8}" srcOrd="1" destOrd="0" presId="urn:microsoft.com/office/officeart/2016/7/layout/RepeatingBendingProcessNew"/>
    <dgm:cxn modelId="{7EAD4994-5E31-4C0D-B12F-225B9A1504B4}" srcId="{49884A80-C071-4A68-A46D-F035FEDD9C8D}" destId="{D5F31D75-1B3E-4C12-98DD-28039EA8A7A2}" srcOrd="8" destOrd="0" parTransId="{55EAA2E6-56C0-4792-9952-D2D21DC169E6}" sibTransId="{3BA7B7FE-D1DF-4D43-83B2-A9E17F695B4F}"/>
    <dgm:cxn modelId="{F7CB5994-91FF-409A-B645-BF126D686B97}" type="presOf" srcId="{3FD23D61-CA73-4984-808B-6AA546D69309}" destId="{5FDC5955-8E86-4C4E-BD45-02ADA7BA1556}" srcOrd="0" destOrd="0" presId="urn:microsoft.com/office/officeart/2016/7/layout/RepeatingBendingProcessNew"/>
    <dgm:cxn modelId="{AF09D496-316B-4234-AE67-E553CA02B065}" type="presOf" srcId="{E01EBDD0-C940-4749-85A9-676A76245299}" destId="{89A6C137-D78E-495F-B655-013DF83306D9}" srcOrd="0" destOrd="0" presId="urn:microsoft.com/office/officeart/2016/7/layout/RepeatingBendingProcessNew"/>
    <dgm:cxn modelId="{73319799-A0E4-4E86-97C1-A8A056FDEC16}" srcId="{49884A80-C071-4A68-A46D-F035FEDD9C8D}" destId="{83828ECC-D3AD-48C5-A6AA-FC329C23767A}" srcOrd="3" destOrd="0" parTransId="{9F079C8C-99C0-47CE-8D65-7EF7E8593351}" sibTransId="{B8A8078C-07BD-4FC6-A01D-ECF318452D8C}"/>
    <dgm:cxn modelId="{681D579B-8994-413A-94C0-8C444F3C82EC}" type="presOf" srcId="{B8A8078C-07BD-4FC6-A01D-ECF318452D8C}" destId="{62F85B0D-A200-4DB3-AEFD-F7197A4F6AAC}" srcOrd="1" destOrd="0" presId="urn:microsoft.com/office/officeart/2016/7/layout/RepeatingBendingProcessNew"/>
    <dgm:cxn modelId="{52E036A7-A7F8-4305-B32E-05D4E5D6F58D}" type="presOf" srcId="{1C72EAFC-45F9-495F-A9F4-B77AF21E4AA7}" destId="{666F6930-C535-4AFF-A54E-A5B3928D6B77}" srcOrd="1" destOrd="0" presId="urn:microsoft.com/office/officeart/2016/7/layout/RepeatingBendingProcessNew"/>
    <dgm:cxn modelId="{B33B38AF-4689-434B-945E-32AE8F2BBC33}" type="presOf" srcId="{A9960EFA-1229-47BF-9383-67EE23A96474}" destId="{73391849-A52F-4840-A2F5-22BA3E1857AC}" srcOrd="0" destOrd="0" presId="urn:microsoft.com/office/officeart/2016/7/layout/RepeatingBendingProcessNew"/>
    <dgm:cxn modelId="{17D3D3C1-D6FD-4721-8211-0AE62102D2B6}" type="presOf" srcId="{109008C8-513E-4F32-B6FD-E8C88C0A78B3}" destId="{79464F02-097E-41F1-9991-750EF356A121}" srcOrd="0" destOrd="0" presId="urn:microsoft.com/office/officeart/2016/7/layout/RepeatingBendingProcessNew"/>
    <dgm:cxn modelId="{362494C3-2DC3-4EB9-ABF5-9E94750A6959}" type="presOf" srcId="{3BA7B7FE-D1DF-4D43-83B2-A9E17F695B4F}" destId="{F322127D-CC9D-40AF-8D6F-CF6BB4E33721}" srcOrd="0" destOrd="0" presId="urn:microsoft.com/office/officeart/2016/7/layout/RepeatingBendingProcessNew"/>
    <dgm:cxn modelId="{AF63ADC6-8587-4D4D-8F30-EF94FB97BDEE}" type="presOf" srcId="{224E51E0-F77C-44B8-AC61-EFC4286F746A}" destId="{8CE1FCD6-401C-47FB-AB7C-BAEBC16A7AC1}" srcOrd="1" destOrd="0" presId="urn:microsoft.com/office/officeart/2016/7/layout/RepeatingBendingProcessNew"/>
    <dgm:cxn modelId="{B9663FCE-AD02-44B8-8C4C-DC27440E615B}" type="presOf" srcId="{4D7E0F13-7358-4452-AFFE-64911FEB6C31}" destId="{EA7CF46D-9980-495C-AC7A-1CA2DA5B705A}" srcOrd="0" destOrd="0" presId="urn:microsoft.com/office/officeart/2016/7/layout/RepeatingBendingProcessNew"/>
    <dgm:cxn modelId="{AB5523D8-ACF6-4839-A40B-4AB15A876833}" type="presOf" srcId="{6EAB3BFB-A90E-4904-8FA3-77BB093B7E5D}" destId="{1987B01B-131A-4EB8-B928-0B6A97183AF3}" srcOrd="0" destOrd="0" presId="urn:microsoft.com/office/officeart/2016/7/layout/RepeatingBendingProcessNew"/>
    <dgm:cxn modelId="{B312ADD8-A956-452B-8C54-A72636C9B42C}" srcId="{49884A80-C071-4A68-A46D-F035FEDD9C8D}" destId="{CD3F274B-A72A-421B-B049-7919E087525C}" srcOrd="4" destOrd="0" parTransId="{AA345479-D5BE-4716-8CCB-8C386E144394}" sibTransId="{DF79BA91-3D02-405E-9930-5CEC6F828CCA}"/>
    <dgm:cxn modelId="{48886BE4-4E11-45AB-85F7-A9922B8767BF}" srcId="{49884A80-C071-4A68-A46D-F035FEDD9C8D}" destId="{A9960EFA-1229-47BF-9383-67EE23A96474}" srcOrd="5" destOrd="0" parTransId="{43BEF172-9512-4542-91B6-60FF946B0B80}" sibTransId="{6EAB3BFB-A90E-4904-8FA3-77BB093B7E5D}"/>
    <dgm:cxn modelId="{EB2B40EB-1CF0-4F48-B634-8A940EFBFE4B}" type="presOf" srcId="{909376B2-98DD-4258-81DF-58F5A6B6D602}" destId="{D13CB949-EBD0-43CC-9240-40C0838C8E22}" srcOrd="1" destOrd="0" presId="urn:microsoft.com/office/officeart/2016/7/layout/RepeatingBendingProcessNew"/>
    <dgm:cxn modelId="{831FB1EB-DAB6-45A3-BD95-A62E743D81E6}" type="presOf" srcId="{29948630-5AB7-4D95-8F92-59F28907A1EC}" destId="{2A304CB7-7952-4267-8B82-8BEBCF4EC4F3}" srcOrd="1" destOrd="0" presId="urn:microsoft.com/office/officeart/2016/7/layout/RepeatingBendingProcessNew"/>
    <dgm:cxn modelId="{B869A0F0-9E21-47B8-9B5F-07B706BEA65B}" type="presOf" srcId="{3BA7B7FE-D1DF-4D43-83B2-A9E17F695B4F}" destId="{F850A3F1-CAFF-421C-BFF7-1D53BC35DAC5}" srcOrd="1" destOrd="0" presId="urn:microsoft.com/office/officeart/2016/7/layout/RepeatingBendingProcessNew"/>
    <dgm:cxn modelId="{233F32F5-36EE-4841-86B8-B033AFB5B661}" srcId="{49884A80-C071-4A68-A46D-F035FEDD9C8D}" destId="{564EC4BF-E099-4DDA-B363-E0C940EBA222}" srcOrd="1" destOrd="0" parTransId="{55A932A0-FDF1-4A02-8369-DA3B0A6A91DD}" sibTransId="{224E51E0-F77C-44B8-AC61-EFC4286F746A}"/>
    <dgm:cxn modelId="{23A676F5-D563-4910-9167-F49579EA3559}" type="presOf" srcId="{1C72EAFC-45F9-495F-A9F4-B77AF21E4AA7}" destId="{9832D3E9-A612-405A-991D-1CD05F73C36C}" srcOrd="0" destOrd="0" presId="urn:microsoft.com/office/officeart/2016/7/layout/RepeatingBendingProcessNew"/>
    <dgm:cxn modelId="{924CFDFB-00B9-46F4-ACB2-DF2B42D2741D}" type="presParOf" srcId="{19261F5E-7189-48DA-A85F-801F3932A0A0}" destId="{E86675A0-B23C-4EDC-8C10-1E4A431FEA2A}" srcOrd="0" destOrd="0" presId="urn:microsoft.com/office/officeart/2016/7/layout/RepeatingBendingProcessNew"/>
    <dgm:cxn modelId="{F37BDF23-F165-47B4-829F-3E24096BBA90}" type="presParOf" srcId="{19261F5E-7189-48DA-A85F-801F3932A0A0}" destId="{89A6C137-D78E-495F-B655-013DF83306D9}" srcOrd="1" destOrd="0" presId="urn:microsoft.com/office/officeart/2016/7/layout/RepeatingBendingProcessNew"/>
    <dgm:cxn modelId="{C5DD1A1E-F6EA-4C6B-B2E1-E86B0F1FC2E2}" type="presParOf" srcId="{89A6C137-D78E-495F-B655-013DF83306D9}" destId="{D2B83332-8F2C-4D87-98AA-A6A00A4C4684}" srcOrd="0" destOrd="0" presId="urn:microsoft.com/office/officeart/2016/7/layout/RepeatingBendingProcessNew"/>
    <dgm:cxn modelId="{2B66ABB0-3C7B-4A8A-9678-8D448D7C7C0A}" type="presParOf" srcId="{19261F5E-7189-48DA-A85F-801F3932A0A0}" destId="{054F2CA9-1409-4CC6-8EDF-9DE06EB72F66}" srcOrd="2" destOrd="0" presId="urn:microsoft.com/office/officeart/2016/7/layout/RepeatingBendingProcessNew"/>
    <dgm:cxn modelId="{04B11E4C-2A94-4812-9F73-58565780B0AA}" type="presParOf" srcId="{19261F5E-7189-48DA-A85F-801F3932A0A0}" destId="{BEE175C5-4C12-4E9E-A011-A02E79331604}" srcOrd="3" destOrd="0" presId="urn:microsoft.com/office/officeart/2016/7/layout/RepeatingBendingProcessNew"/>
    <dgm:cxn modelId="{0D38BF81-D434-4FF7-9C2D-A6CCD17BDDCD}" type="presParOf" srcId="{BEE175C5-4C12-4E9E-A011-A02E79331604}" destId="{8CE1FCD6-401C-47FB-AB7C-BAEBC16A7AC1}" srcOrd="0" destOrd="0" presId="urn:microsoft.com/office/officeart/2016/7/layout/RepeatingBendingProcessNew"/>
    <dgm:cxn modelId="{934A6FA8-D8F9-44AA-9E08-2101C74183E8}" type="presParOf" srcId="{19261F5E-7189-48DA-A85F-801F3932A0A0}" destId="{5CD86BD4-BEDB-424C-8CA2-B89558E8B558}" srcOrd="4" destOrd="0" presId="urn:microsoft.com/office/officeart/2016/7/layout/RepeatingBendingProcessNew"/>
    <dgm:cxn modelId="{82799529-C74D-48FD-ACD5-8FCC6E7C4A20}" type="presParOf" srcId="{19261F5E-7189-48DA-A85F-801F3932A0A0}" destId="{652E44A1-DE19-4888-A55D-6E1C877928C7}" srcOrd="5" destOrd="0" presId="urn:microsoft.com/office/officeart/2016/7/layout/RepeatingBendingProcessNew"/>
    <dgm:cxn modelId="{A7AB821F-1245-4646-A974-895830DE0B64}" type="presParOf" srcId="{652E44A1-DE19-4888-A55D-6E1C877928C7}" destId="{D13CB949-EBD0-43CC-9240-40C0838C8E22}" srcOrd="0" destOrd="0" presId="urn:microsoft.com/office/officeart/2016/7/layout/RepeatingBendingProcessNew"/>
    <dgm:cxn modelId="{66C9F4A9-6367-4196-9157-94AE49E7C928}" type="presParOf" srcId="{19261F5E-7189-48DA-A85F-801F3932A0A0}" destId="{39944E5B-83CC-49B7-8B86-0A11A5F18CE6}" srcOrd="6" destOrd="0" presId="urn:microsoft.com/office/officeart/2016/7/layout/RepeatingBendingProcessNew"/>
    <dgm:cxn modelId="{97105B18-C1C7-4019-A736-402ABEFC10DC}" type="presParOf" srcId="{19261F5E-7189-48DA-A85F-801F3932A0A0}" destId="{54536624-6B0C-49A2-9ED5-03161896102A}" srcOrd="7" destOrd="0" presId="urn:microsoft.com/office/officeart/2016/7/layout/RepeatingBendingProcessNew"/>
    <dgm:cxn modelId="{93EBD32A-5687-4D8F-8C96-A6E69658FC7E}" type="presParOf" srcId="{54536624-6B0C-49A2-9ED5-03161896102A}" destId="{62F85B0D-A200-4DB3-AEFD-F7197A4F6AAC}" srcOrd="0" destOrd="0" presId="urn:microsoft.com/office/officeart/2016/7/layout/RepeatingBendingProcessNew"/>
    <dgm:cxn modelId="{479E3B66-D721-4B8F-A1E6-3CA62E13717A}" type="presParOf" srcId="{19261F5E-7189-48DA-A85F-801F3932A0A0}" destId="{2DCF12BB-30D4-4E71-9CA4-914D192D67C8}" srcOrd="8" destOrd="0" presId="urn:microsoft.com/office/officeart/2016/7/layout/RepeatingBendingProcessNew"/>
    <dgm:cxn modelId="{4DFDCE07-B3C1-446C-831C-613B6915F73E}" type="presParOf" srcId="{19261F5E-7189-48DA-A85F-801F3932A0A0}" destId="{792D9DF5-0AD2-4015-8806-A1BBDC748672}" srcOrd="9" destOrd="0" presId="urn:microsoft.com/office/officeart/2016/7/layout/RepeatingBendingProcessNew"/>
    <dgm:cxn modelId="{EF57F125-AD16-45BA-AD6A-13021FF8A57E}" type="presParOf" srcId="{792D9DF5-0AD2-4015-8806-A1BBDC748672}" destId="{F52F3B60-5AA7-44FB-8E32-BE30C47B007F}" srcOrd="0" destOrd="0" presId="urn:microsoft.com/office/officeart/2016/7/layout/RepeatingBendingProcessNew"/>
    <dgm:cxn modelId="{3AE9BB4E-516E-4CF0-A731-C7B1C9D4BACC}" type="presParOf" srcId="{19261F5E-7189-48DA-A85F-801F3932A0A0}" destId="{73391849-A52F-4840-A2F5-22BA3E1857AC}" srcOrd="10" destOrd="0" presId="urn:microsoft.com/office/officeart/2016/7/layout/RepeatingBendingProcessNew"/>
    <dgm:cxn modelId="{535519E6-46B2-4DDD-90B6-99F586C34452}" type="presParOf" srcId="{19261F5E-7189-48DA-A85F-801F3932A0A0}" destId="{1987B01B-131A-4EB8-B928-0B6A97183AF3}" srcOrd="11" destOrd="0" presId="urn:microsoft.com/office/officeart/2016/7/layout/RepeatingBendingProcessNew"/>
    <dgm:cxn modelId="{3FFDB755-54BD-4213-858C-778748CD0B6F}" type="presParOf" srcId="{1987B01B-131A-4EB8-B928-0B6A97183AF3}" destId="{B81E0482-1B18-4EAE-84FA-76889B0920BD}" srcOrd="0" destOrd="0" presId="urn:microsoft.com/office/officeart/2016/7/layout/RepeatingBendingProcessNew"/>
    <dgm:cxn modelId="{6DEE539D-675D-40BF-8A08-B8AC90880C0C}" type="presParOf" srcId="{19261F5E-7189-48DA-A85F-801F3932A0A0}" destId="{A8569BC5-32F0-41E8-A552-F89EEE6C282B}" srcOrd="12" destOrd="0" presId="urn:microsoft.com/office/officeart/2016/7/layout/RepeatingBendingProcessNew"/>
    <dgm:cxn modelId="{6A7F357A-946E-4586-998B-4D3F37D1B52F}" type="presParOf" srcId="{19261F5E-7189-48DA-A85F-801F3932A0A0}" destId="{9832D3E9-A612-405A-991D-1CD05F73C36C}" srcOrd="13" destOrd="0" presId="urn:microsoft.com/office/officeart/2016/7/layout/RepeatingBendingProcessNew"/>
    <dgm:cxn modelId="{11DC7A9B-7A68-4AA3-87B0-BD58C098E93D}" type="presParOf" srcId="{9832D3E9-A612-405A-991D-1CD05F73C36C}" destId="{666F6930-C535-4AFF-A54E-A5B3928D6B77}" srcOrd="0" destOrd="0" presId="urn:microsoft.com/office/officeart/2016/7/layout/RepeatingBendingProcessNew"/>
    <dgm:cxn modelId="{1877C7B7-1A9E-4387-95C8-03DCE7EB344C}" type="presParOf" srcId="{19261F5E-7189-48DA-A85F-801F3932A0A0}" destId="{DBDFC273-B939-4BA5-8226-02E4949CC4FC}" srcOrd="14" destOrd="0" presId="urn:microsoft.com/office/officeart/2016/7/layout/RepeatingBendingProcessNew"/>
    <dgm:cxn modelId="{6C0BA207-4A6B-4BEC-B603-EEFA1478120E}" type="presParOf" srcId="{19261F5E-7189-48DA-A85F-801F3932A0A0}" destId="{B5208A0E-F148-490A-84DA-4B19C5C9B540}" srcOrd="15" destOrd="0" presId="urn:microsoft.com/office/officeart/2016/7/layout/RepeatingBendingProcessNew"/>
    <dgm:cxn modelId="{EAF840E9-2DAD-46C2-9671-DCFE001B3209}" type="presParOf" srcId="{B5208A0E-F148-490A-84DA-4B19C5C9B540}" destId="{8D287AEE-FA0C-48B0-B9A2-AA2055349369}" srcOrd="0" destOrd="0" presId="urn:microsoft.com/office/officeart/2016/7/layout/RepeatingBendingProcessNew"/>
    <dgm:cxn modelId="{3C606F6E-B6D8-4B3A-8FC0-64D367DE9609}" type="presParOf" srcId="{19261F5E-7189-48DA-A85F-801F3932A0A0}" destId="{C519B236-D9C0-471E-BC1C-4A55A3B8CD8D}" srcOrd="16" destOrd="0" presId="urn:microsoft.com/office/officeart/2016/7/layout/RepeatingBendingProcessNew"/>
    <dgm:cxn modelId="{72F8EBA5-C4C4-482A-AD04-0392B3125666}" type="presParOf" srcId="{19261F5E-7189-48DA-A85F-801F3932A0A0}" destId="{F322127D-CC9D-40AF-8D6F-CF6BB4E33721}" srcOrd="17" destOrd="0" presId="urn:microsoft.com/office/officeart/2016/7/layout/RepeatingBendingProcessNew"/>
    <dgm:cxn modelId="{B756164B-CF22-4853-B42A-CEE502C5C774}" type="presParOf" srcId="{F322127D-CC9D-40AF-8D6F-CF6BB4E33721}" destId="{F850A3F1-CAFF-421C-BFF7-1D53BC35DAC5}" srcOrd="0" destOrd="0" presId="urn:microsoft.com/office/officeart/2016/7/layout/RepeatingBendingProcessNew"/>
    <dgm:cxn modelId="{A37F0496-DD7A-4D60-81E2-942F50B7AEA1}" type="presParOf" srcId="{19261F5E-7189-48DA-A85F-801F3932A0A0}" destId="{EA7CF46D-9980-495C-AC7A-1CA2DA5B705A}" srcOrd="18" destOrd="0" presId="urn:microsoft.com/office/officeart/2016/7/layout/RepeatingBendingProcessNew"/>
    <dgm:cxn modelId="{6905479F-5729-4CDC-A4FE-E34F17B6A4C4}" type="presParOf" srcId="{19261F5E-7189-48DA-A85F-801F3932A0A0}" destId="{CF49E280-664E-421F-B22B-2A8B617BB2D1}" srcOrd="19" destOrd="0" presId="urn:microsoft.com/office/officeart/2016/7/layout/RepeatingBendingProcessNew"/>
    <dgm:cxn modelId="{F81BB7F9-4DFC-48A9-9BF9-8F0F3DEF49EF}" type="presParOf" srcId="{CF49E280-664E-421F-B22B-2A8B617BB2D1}" destId="{AC7DDC3D-3D40-4A6F-B706-036CADEC63F8}" srcOrd="0" destOrd="0" presId="urn:microsoft.com/office/officeart/2016/7/layout/RepeatingBendingProcessNew"/>
    <dgm:cxn modelId="{5A03CAA8-F0D6-4321-A597-BC2957B11B3B}" type="presParOf" srcId="{19261F5E-7189-48DA-A85F-801F3932A0A0}" destId="{79464F02-097E-41F1-9991-750EF356A121}" srcOrd="20" destOrd="0" presId="urn:microsoft.com/office/officeart/2016/7/layout/RepeatingBendingProcessNew"/>
    <dgm:cxn modelId="{142ED7B5-4E96-4895-BF17-6241B8AFB1AE}" type="presParOf" srcId="{19261F5E-7189-48DA-A85F-801F3932A0A0}" destId="{531D46E1-7B50-48AA-A42B-F5DD43EF703E}" srcOrd="21" destOrd="0" presId="urn:microsoft.com/office/officeart/2016/7/layout/RepeatingBendingProcessNew"/>
    <dgm:cxn modelId="{5CBD2596-01ED-4B32-AC65-73389974DE0E}" type="presParOf" srcId="{531D46E1-7B50-48AA-A42B-F5DD43EF703E}" destId="{2A304CB7-7952-4267-8B82-8BEBCF4EC4F3}" srcOrd="0" destOrd="0" presId="urn:microsoft.com/office/officeart/2016/7/layout/RepeatingBendingProcessNew"/>
    <dgm:cxn modelId="{7F6C5DE2-D43F-4A9D-B7D3-D19E41C01E11}" type="presParOf" srcId="{19261F5E-7189-48DA-A85F-801F3932A0A0}" destId="{5FDC5955-8E86-4C4E-BD45-02ADA7BA1556}" srcOrd="2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A87A52-C5B5-4789-B2BE-47B8AFE8D7B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423FBD-1A4D-46D3-B45D-9191819D1E7D}">
      <dgm:prSet/>
      <dgm:spPr/>
      <dgm:t>
        <a:bodyPr/>
        <a:lstStyle/>
        <a:p>
          <a:pPr>
            <a:defRPr b="1"/>
          </a:pPr>
          <a:r>
            <a:rPr lang="en-US"/>
            <a:t>Briefly describe and explain the results.</a:t>
          </a:r>
        </a:p>
      </dgm:t>
    </dgm:pt>
    <dgm:pt modelId="{4182688A-6081-4659-8127-C54D2E78BBB2}" type="parTrans" cxnId="{73302805-A9A4-4F7E-9AD6-57FFD8146671}">
      <dgm:prSet/>
      <dgm:spPr/>
      <dgm:t>
        <a:bodyPr/>
        <a:lstStyle/>
        <a:p>
          <a:endParaRPr lang="en-US"/>
        </a:p>
      </dgm:t>
    </dgm:pt>
    <dgm:pt modelId="{E1FBC726-315A-4745-B4EC-3F9A86823E05}" type="sibTrans" cxnId="{73302805-A9A4-4F7E-9AD6-57FFD8146671}">
      <dgm:prSet/>
      <dgm:spPr/>
      <dgm:t>
        <a:bodyPr/>
        <a:lstStyle/>
        <a:p>
          <a:endParaRPr lang="en-US"/>
        </a:p>
      </dgm:t>
    </dgm:pt>
    <dgm:pt modelId="{DAC422C1-16D2-421C-A5CB-0CB7921765C5}">
      <dgm:prSet/>
      <dgm:spPr/>
      <dgm:t>
        <a:bodyPr/>
        <a:lstStyle/>
        <a:p>
          <a:r>
            <a:rPr lang="en-US"/>
            <a:t>Answer: The speed of sound is directly proportional to the square root of the absolute temperature. slightly increases with humidity, and is only slightly affected my atmospheric pressure. These factors can introduce errors in measurements if not accounted for</a:t>
          </a:r>
        </a:p>
      </dgm:t>
    </dgm:pt>
    <dgm:pt modelId="{15E35471-A5F5-416A-91ED-991B7D9CE130}" type="parTrans" cxnId="{22F1F41D-FB2E-4C3D-B672-F77682E26C96}">
      <dgm:prSet/>
      <dgm:spPr/>
      <dgm:t>
        <a:bodyPr/>
        <a:lstStyle/>
        <a:p>
          <a:endParaRPr lang="en-US"/>
        </a:p>
      </dgm:t>
    </dgm:pt>
    <dgm:pt modelId="{769AD793-C813-4D98-B239-A3774FFB2CBE}" type="sibTrans" cxnId="{22F1F41D-FB2E-4C3D-B672-F77682E26C96}">
      <dgm:prSet/>
      <dgm:spPr/>
      <dgm:t>
        <a:bodyPr/>
        <a:lstStyle/>
        <a:p>
          <a:endParaRPr lang="en-US"/>
        </a:p>
      </dgm:t>
    </dgm:pt>
    <dgm:pt modelId="{199D5AE8-4565-4DE2-BE9D-5E6F3F8BAE6E}">
      <dgm:prSet/>
      <dgm:spPr/>
      <dgm:t>
        <a:bodyPr/>
        <a:lstStyle/>
        <a:p>
          <a:pPr>
            <a:defRPr b="1"/>
          </a:pPr>
          <a:r>
            <a:rPr lang="en-US"/>
            <a:t>What is the dependence of temperature, humidity, and atmospheric pressure on the speed of sound? How does it affect the results?</a:t>
          </a:r>
        </a:p>
      </dgm:t>
    </dgm:pt>
    <dgm:pt modelId="{7DC982B3-6E20-46B4-8DDE-0FC968930A50}" type="parTrans" cxnId="{3BED0753-7848-42CD-8105-6563FB854983}">
      <dgm:prSet/>
      <dgm:spPr/>
      <dgm:t>
        <a:bodyPr/>
        <a:lstStyle/>
        <a:p>
          <a:endParaRPr lang="en-US"/>
        </a:p>
      </dgm:t>
    </dgm:pt>
    <dgm:pt modelId="{235FE1A5-8FFD-470B-8ED8-A59B36B782F2}" type="sibTrans" cxnId="{3BED0753-7848-42CD-8105-6563FB854983}">
      <dgm:prSet/>
      <dgm:spPr/>
      <dgm:t>
        <a:bodyPr/>
        <a:lstStyle/>
        <a:p>
          <a:endParaRPr lang="en-US"/>
        </a:p>
      </dgm:t>
    </dgm:pt>
    <dgm:pt modelId="{CEB1EA46-D56C-4A45-931B-4988B0E6185A}">
      <dgm:prSet/>
      <dgm:spPr/>
      <dgm:t>
        <a:bodyPr/>
        <a:lstStyle/>
        <a:p>
          <a:r>
            <a:rPr lang="en-US"/>
            <a:t>Answer: The Dependance of the speed of sound on temperature, humidity, and atmospheric pressure can introduce errors in measurements if these factors are not accounted for. For example, if the temperature is not constant during an experiment, the speed of sound will vary, leading to inaccuracies in the results. Similarly, changes in humidity and atmospheric pressure can also affect the speed of sound and introduce errors</a:t>
          </a:r>
        </a:p>
      </dgm:t>
    </dgm:pt>
    <dgm:pt modelId="{FF92B89B-2B50-45FF-9432-D5CE1C3FDD28}" type="parTrans" cxnId="{ACEF9431-E029-403D-9CAE-B7C6471A79EA}">
      <dgm:prSet/>
      <dgm:spPr/>
      <dgm:t>
        <a:bodyPr/>
        <a:lstStyle/>
        <a:p>
          <a:endParaRPr lang="en-US"/>
        </a:p>
      </dgm:t>
    </dgm:pt>
    <dgm:pt modelId="{30CC5771-D621-4CE4-8D54-9E7018A7F1F4}" type="sibTrans" cxnId="{ACEF9431-E029-403D-9CAE-B7C6471A79EA}">
      <dgm:prSet/>
      <dgm:spPr/>
      <dgm:t>
        <a:bodyPr/>
        <a:lstStyle/>
        <a:p>
          <a:endParaRPr lang="en-US"/>
        </a:p>
      </dgm:t>
    </dgm:pt>
    <dgm:pt modelId="{42E196B9-BBDD-4DEA-862C-B7DE6817C343}" type="pres">
      <dgm:prSet presAssocID="{3BA87A52-C5B5-4789-B2BE-47B8AFE8D7B2}" presName="root" presStyleCnt="0">
        <dgm:presLayoutVars>
          <dgm:dir/>
          <dgm:resizeHandles val="exact"/>
        </dgm:presLayoutVars>
      </dgm:prSet>
      <dgm:spPr/>
    </dgm:pt>
    <dgm:pt modelId="{B436E9D9-CBB1-4A3D-A11B-89046AE6C425}" type="pres">
      <dgm:prSet presAssocID="{C3423FBD-1A4D-46D3-B45D-9191819D1E7D}" presName="compNode" presStyleCnt="0"/>
      <dgm:spPr/>
    </dgm:pt>
    <dgm:pt modelId="{A4FAF49E-EBA2-4749-9ACA-0128CF3D36EE}" type="pres">
      <dgm:prSet presAssocID="{C3423FBD-1A4D-46D3-B45D-9191819D1E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858A15F4-C03A-4731-836A-AC483CDDF94E}" type="pres">
      <dgm:prSet presAssocID="{C3423FBD-1A4D-46D3-B45D-9191819D1E7D}" presName="iconSpace" presStyleCnt="0"/>
      <dgm:spPr/>
    </dgm:pt>
    <dgm:pt modelId="{B61820AC-C920-4AF9-8C47-739355A388DB}" type="pres">
      <dgm:prSet presAssocID="{C3423FBD-1A4D-46D3-B45D-9191819D1E7D}" presName="parTx" presStyleLbl="revTx" presStyleIdx="0" presStyleCnt="4">
        <dgm:presLayoutVars>
          <dgm:chMax val="0"/>
          <dgm:chPref val="0"/>
        </dgm:presLayoutVars>
      </dgm:prSet>
      <dgm:spPr/>
    </dgm:pt>
    <dgm:pt modelId="{A93B1F1B-3C5E-468D-9897-0C7BFF031D3A}" type="pres">
      <dgm:prSet presAssocID="{C3423FBD-1A4D-46D3-B45D-9191819D1E7D}" presName="txSpace" presStyleCnt="0"/>
      <dgm:spPr/>
    </dgm:pt>
    <dgm:pt modelId="{CF4025FD-A881-41B2-85E6-90788BD9998F}" type="pres">
      <dgm:prSet presAssocID="{C3423FBD-1A4D-46D3-B45D-9191819D1E7D}" presName="desTx" presStyleLbl="revTx" presStyleIdx="1" presStyleCnt="4">
        <dgm:presLayoutVars/>
      </dgm:prSet>
      <dgm:spPr/>
    </dgm:pt>
    <dgm:pt modelId="{C7D6793E-02D4-46FD-883F-05CBC161D746}" type="pres">
      <dgm:prSet presAssocID="{E1FBC726-315A-4745-B4EC-3F9A86823E05}" presName="sibTrans" presStyleCnt="0"/>
      <dgm:spPr/>
    </dgm:pt>
    <dgm:pt modelId="{A5C29938-B792-4CF0-A3B9-CB7003EF2FDE}" type="pres">
      <dgm:prSet presAssocID="{199D5AE8-4565-4DE2-BE9D-5E6F3F8BAE6E}" presName="compNode" presStyleCnt="0"/>
      <dgm:spPr/>
    </dgm:pt>
    <dgm:pt modelId="{A15C6FFB-EE47-4381-B649-3134FF2D237B}" type="pres">
      <dgm:prSet presAssocID="{199D5AE8-4565-4DE2-BE9D-5E6F3F8BAE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31FC7913-087A-4649-9E9D-1E3958D8F61B}" type="pres">
      <dgm:prSet presAssocID="{199D5AE8-4565-4DE2-BE9D-5E6F3F8BAE6E}" presName="iconSpace" presStyleCnt="0"/>
      <dgm:spPr/>
    </dgm:pt>
    <dgm:pt modelId="{CE7BAA8C-9E85-44E0-8017-5C6AD836F6A4}" type="pres">
      <dgm:prSet presAssocID="{199D5AE8-4565-4DE2-BE9D-5E6F3F8BAE6E}" presName="parTx" presStyleLbl="revTx" presStyleIdx="2" presStyleCnt="4">
        <dgm:presLayoutVars>
          <dgm:chMax val="0"/>
          <dgm:chPref val="0"/>
        </dgm:presLayoutVars>
      </dgm:prSet>
      <dgm:spPr/>
    </dgm:pt>
    <dgm:pt modelId="{405F4A44-EEA6-4C64-9652-8AD22FEE3204}" type="pres">
      <dgm:prSet presAssocID="{199D5AE8-4565-4DE2-BE9D-5E6F3F8BAE6E}" presName="txSpace" presStyleCnt="0"/>
      <dgm:spPr/>
    </dgm:pt>
    <dgm:pt modelId="{77891975-3660-426F-A6FB-1D2D4AF3FDBC}" type="pres">
      <dgm:prSet presAssocID="{199D5AE8-4565-4DE2-BE9D-5E6F3F8BAE6E}" presName="desTx" presStyleLbl="revTx" presStyleIdx="3" presStyleCnt="4">
        <dgm:presLayoutVars/>
      </dgm:prSet>
      <dgm:spPr/>
    </dgm:pt>
  </dgm:ptLst>
  <dgm:cxnLst>
    <dgm:cxn modelId="{73302805-A9A4-4F7E-9AD6-57FFD8146671}" srcId="{3BA87A52-C5B5-4789-B2BE-47B8AFE8D7B2}" destId="{C3423FBD-1A4D-46D3-B45D-9191819D1E7D}" srcOrd="0" destOrd="0" parTransId="{4182688A-6081-4659-8127-C54D2E78BBB2}" sibTransId="{E1FBC726-315A-4745-B4EC-3F9A86823E05}"/>
    <dgm:cxn modelId="{22F1F41D-FB2E-4C3D-B672-F77682E26C96}" srcId="{C3423FBD-1A4D-46D3-B45D-9191819D1E7D}" destId="{DAC422C1-16D2-421C-A5CB-0CB7921765C5}" srcOrd="0" destOrd="0" parTransId="{15E35471-A5F5-416A-91ED-991B7D9CE130}" sibTransId="{769AD793-C813-4D98-B239-A3774FFB2CBE}"/>
    <dgm:cxn modelId="{FFF16D22-CAC4-47CB-947D-373939F525A4}" type="presOf" srcId="{199D5AE8-4565-4DE2-BE9D-5E6F3F8BAE6E}" destId="{CE7BAA8C-9E85-44E0-8017-5C6AD836F6A4}" srcOrd="0" destOrd="0" presId="urn:microsoft.com/office/officeart/2018/2/layout/IconLabelDescriptionList"/>
    <dgm:cxn modelId="{ACEF9431-E029-403D-9CAE-B7C6471A79EA}" srcId="{199D5AE8-4565-4DE2-BE9D-5E6F3F8BAE6E}" destId="{CEB1EA46-D56C-4A45-931B-4988B0E6185A}" srcOrd="0" destOrd="0" parTransId="{FF92B89B-2B50-45FF-9432-D5CE1C3FDD28}" sibTransId="{30CC5771-D621-4CE4-8D54-9E7018A7F1F4}"/>
    <dgm:cxn modelId="{B665865B-82D6-4940-8B83-F17AD34A9F97}" type="presOf" srcId="{3BA87A52-C5B5-4789-B2BE-47B8AFE8D7B2}" destId="{42E196B9-BBDD-4DEA-862C-B7DE6817C343}" srcOrd="0" destOrd="0" presId="urn:microsoft.com/office/officeart/2018/2/layout/IconLabelDescriptionList"/>
    <dgm:cxn modelId="{2D674248-41A4-4A89-AAB3-B9D1018F7B57}" type="presOf" srcId="{C3423FBD-1A4D-46D3-B45D-9191819D1E7D}" destId="{B61820AC-C920-4AF9-8C47-739355A388DB}" srcOrd="0" destOrd="0" presId="urn:microsoft.com/office/officeart/2018/2/layout/IconLabelDescriptionList"/>
    <dgm:cxn modelId="{CF076C6E-7534-4821-A14B-7212224A0A97}" type="presOf" srcId="{CEB1EA46-D56C-4A45-931B-4988B0E6185A}" destId="{77891975-3660-426F-A6FB-1D2D4AF3FDBC}" srcOrd="0" destOrd="0" presId="urn:microsoft.com/office/officeart/2018/2/layout/IconLabelDescriptionList"/>
    <dgm:cxn modelId="{3BED0753-7848-42CD-8105-6563FB854983}" srcId="{3BA87A52-C5B5-4789-B2BE-47B8AFE8D7B2}" destId="{199D5AE8-4565-4DE2-BE9D-5E6F3F8BAE6E}" srcOrd="1" destOrd="0" parTransId="{7DC982B3-6E20-46B4-8DDE-0FC968930A50}" sibTransId="{235FE1A5-8FFD-470B-8ED8-A59B36B782F2}"/>
    <dgm:cxn modelId="{00A49486-8CB3-45E4-AAB6-C7F262BC9456}" type="presOf" srcId="{DAC422C1-16D2-421C-A5CB-0CB7921765C5}" destId="{CF4025FD-A881-41B2-85E6-90788BD9998F}" srcOrd="0" destOrd="0" presId="urn:microsoft.com/office/officeart/2018/2/layout/IconLabelDescriptionList"/>
    <dgm:cxn modelId="{D92CDCAB-7AB3-49EB-A1D7-BDB640F89E52}" type="presParOf" srcId="{42E196B9-BBDD-4DEA-862C-B7DE6817C343}" destId="{B436E9D9-CBB1-4A3D-A11B-89046AE6C425}" srcOrd="0" destOrd="0" presId="urn:microsoft.com/office/officeart/2018/2/layout/IconLabelDescriptionList"/>
    <dgm:cxn modelId="{AF680EF4-E1C1-4A4A-A8E4-CB820843F6EE}" type="presParOf" srcId="{B436E9D9-CBB1-4A3D-A11B-89046AE6C425}" destId="{A4FAF49E-EBA2-4749-9ACA-0128CF3D36EE}" srcOrd="0" destOrd="0" presId="urn:microsoft.com/office/officeart/2018/2/layout/IconLabelDescriptionList"/>
    <dgm:cxn modelId="{A421291D-5697-4BED-9181-D3227D94960F}" type="presParOf" srcId="{B436E9D9-CBB1-4A3D-A11B-89046AE6C425}" destId="{858A15F4-C03A-4731-836A-AC483CDDF94E}" srcOrd="1" destOrd="0" presId="urn:microsoft.com/office/officeart/2018/2/layout/IconLabelDescriptionList"/>
    <dgm:cxn modelId="{A2F20CD0-9598-45C1-8601-13397B3F9513}" type="presParOf" srcId="{B436E9D9-CBB1-4A3D-A11B-89046AE6C425}" destId="{B61820AC-C920-4AF9-8C47-739355A388DB}" srcOrd="2" destOrd="0" presId="urn:microsoft.com/office/officeart/2018/2/layout/IconLabelDescriptionList"/>
    <dgm:cxn modelId="{6FE0F51C-4E8B-41E0-94AF-54B604790C64}" type="presParOf" srcId="{B436E9D9-CBB1-4A3D-A11B-89046AE6C425}" destId="{A93B1F1B-3C5E-468D-9897-0C7BFF031D3A}" srcOrd="3" destOrd="0" presId="urn:microsoft.com/office/officeart/2018/2/layout/IconLabelDescriptionList"/>
    <dgm:cxn modelId="{AA9E1498-C2E4-4BCD-A4DC-356772970454}" type="presParOf" srcId="{B436E9D9-CBB1-4A3D-A11B-89046AE6C425}" destId="{CF4025FD-A881-41B2-85E6-90788BD9998F}" srcOrd="4" destOrd="0" presId="urn:microsoft.com/office/officeart/2018/2/layout/IconLabelDescriptionList"/>
    <dgm:cxn modelId="{E7BD463E-6F13-4BAB-B346-0EE106742DCA}" type="presParOf" srcId="{42E196B9-BBDD-4DEA-862C-B7DE6817C343}" destId="{C7D6793E-02D4-46FD-883F-05CBC161D746}" srcOrd="1" destOrd="0" presId="urn:microsoft.com/office/officeart/2018/2/layout/IconLabelDescriptionList"/>
    <dgm:cxn modelId="{8E1019C2-8FFB-46C0-95FB-1BC0794470FC}" type="presParOf" srcId="{42E196B9-BBDD-4DEA-862C-B7DE6817C343}" destId="{A5C29938-B792-4CF0-A3B9-CB7003EF2FDE}" srcOrd="2" destOrd="0" presId="urn:microsoft.com/office/officeart/2018/2/layout/IconLabelDescriptionList"/>
    <dgm:cxn modelId="{6D4ED7D4-5672-485A-A19F-2AE70DEA8081}" type="presParOf" srcId="{A5C29938-B792-4CF0-A3B9-CB7003EF2FDE}" destId="{A15C6FFB-EE47-4381-B649-3134FF2D237B}" srcOrd="0" destOrd="0" presId="urn:microsoft.com/office/officeart/2018/2/layout/IconLabelDescriptionList"/>
    <dgm:cxn modelId="{72D31F02-853D-4477-A077-74C6010D2D88}" type="presParOf" srcId="{A5C29938-B792-4CF0-A3B9-CB7003EF2FDE}" destId="{31FC7913-087A-4649-9E9D-1E3958D8F61B}" srcOrd="1" destOrd="0" presId="urn:microsoft.com/office/officeart/2018/2/layout/IconLabelDescriptionList"/>
    <dgm:cxn modelId="{330AF183-3DEE-45F2-8FFC-3D709FD32BC7}" type="presParOf" srcId="{A5C29938-B792-4CF0-A3B9-CB7003EF2FDE}" destId="{CE7BAA8C-9E85-44E0-8017-5C6AD836F6A4}" srcOrd="2" destOrd="0" presId="urn:microsoft.com/office/officeart/2018/2/layout/IconLabelDescriptionList"/>
    <dgm:cxn modelId="{3A1C3BD4-E675-46E4-9304-42AE2982AAA7}" type="presParOf" srcId="{A5C29938-B792-4CF0-A3B9-CB7003EF2FDE}" destId="{405F4A44-EEA6-4C64-9652-8AD22FEE3204}" srcOrd="3" destOrd="0" presId="urn:microsoft.com/office/officeart/2018/2/layout/IconLabelDescriptionList"/>
    <dgm:cxn modelId="{3E84F008-5106-41F9-8CE7-E067F381E0DB}" type="presParOf" srcId="{A5C29938-B792-4CF0-A3B9-CB7003EF2FDE}" destId="{77891975-3660-426F-A6FB-1D2D4AF3FDB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132722-224D-405C-8B8B-EAAD1E6E3C4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EE0AFF2-0FDB-4AB7-BF4A-C7A3B1B4AF9E}">
      <dgm:prSet/>
      <dgm:spPr/>
      <dgm:t>
        <a:bodyPr/>
        <a:lstStyle/>
        <a:p>
          <a:r>
            <a:rPr lang="en-US"/>
            <a:t>Briefly describe and explain the results.</a:t>
          </a:r>
        </a:p>
      </dgm:t>
    </dgm:pt>
    <dgm:pt modelId="{A2FB1E9D-9BCB-462B-A48A-A04EEDBB04BE}" type="parTrans" cxnId="{26AD1828-558F-47B6-A601-AECF3223A4FE}">
      <dgm:prSet/>
      <dgm:spPr/>
      <dgm:t>
        <a:bodyPr/>
        <a:lstStyle/>
        <a:p>
          <a:endParaRPr lang="en-US"/>
        </a:p>
      </dgm:t>
    </dgm:pt>
    <dgm:pt modelId="{01143CB7-937E-431C-8473-AA7FA4C4E173}" type="sibTrans" cxnId="{26AD1828-558F-47B6-A601-AECF3223A4FE}">
      <dgm:prSet/>
      <dgm:spPr/>
      <dgm:t>
        <a:bodyPr/>
        <a:lstStyle/>
        <a:p>
          <a:endParaRPr lang="en-US"/>
        </a:p>
      </dgm:t>
    </dgm:pt>
    <dgm:pt modelId="{985B1B1E-D3D9-4594-9F40-96C2A942DA3E}">
      <dgm:prSet/>
      <dgm:spPr/>
      <dgm:t>
        <a:bodyPr/>
        <a:lstStyle/>
        <a:p>
          <a:r>
            <a:rPr lang="en-US"/>
            <a:t>Answer: The variation from trial to trial indicates the reliability and uncertainty of the results. A small variation suggests high reliability while a large variation indicates greater uncertainty.</a:t>
          </a:r>
        </a:p>
      </dgm:t>
    </dgm:pt>
    <dgm:pt modelId="{799B17D6-093E-4A0F-AF2E-2787E99F53A6}" type="parTrans" cxnId="{E6C1F57D-4111-41E4-8342-B0562F5C21BD}">
      <dgm:prSet/>
      <dgm:spPr/>
      <dgm:t>
        <a:bodyPr/>
        <a:lstStyle/>
        <a:p>
          <a:endParaRPr lang="en-US"/>
        </a:p>
      </dgm:t>
    </dgm:pt>
    <dgm:pt modelId="{6EC9AD7D-4376-4A60-BB02-7B2290DCDE27}" type="sibTrans" cxnId="{E6C1F57D-4111-41E4-8342-B0562F5C21BD}">
      <dgm:prSet/>
      <dgm:spPr/>
      <dgm:t>
        <a:bodyPr/>
        <a:lstStyle/>
        <a:p>
          <a:endParaRPr lang="en-US"/>
        </a:p>
      </dgm:t>
    </dgm:pt>
    <dgm:pt modelId="{655169D4-5953-4ED4-B9E0-39FFBD9FD0CD}">
      <dgm:prSet/>
      <dgm:spPr/>
      <dgm:t>
        <a:bodyPr/>
        <a:lstStyle/>
        <a:p>
          <a:r>
            <a:rPr lang="en-US"/>
            <a:t>How much variation is there from trial to trial? What does this indicate about the uncertainty of the result?</a:t>
          </a:r>
        </a:p>
      </dgm:t>
    </dgm:pt>
    <dgm:pt modelId="{8482E4CF-3D96-4864-AB00-4883891674A5}" type="parTrans" cxnId="{0ED3361C-871D-4EE7-873B-BCAABBE94D24}">
      <dgm:prSet/>
      <dgm:spPr/>
      <dgm:t>
        <a:bodyPr/>
        <a:lstStyle/>
        <a:p>
          <a:endParaRPr lang="en-US"/>
        </a:p>
      </dgm:t>
    </dgm:pt>
    <dgm:pt modelId="{EED06303-974F-4F3E-8249-67A572746B78}" type="sibTrans" cxnId="{0ED3361C-871D-4EE7-873B-BCAABBE94D24}">
      <dgm:prSet/>
      <dgm:spPr/>
      <dgm:t>
        <a:bodyPr/>
        <a:lstStyle/>
        <a:p>
          <a:endParaRPr lang="en-US"/>
        </a:p>
      </dgm:t>
    </dgm:pt>
    <dgm:pt modelId="{97823FF0-4CEC-4EEB-B0F0-6B9966398AFC}">
      <dgm:prSet/>
      <dgm:spPr/>
      <dgm:t>
        <a:bodyPr/>
        <a:lstStyle/>
        <a:p>
          <a:r>
            <a:rPr lang="en-US"/>
            <a:t>Answer: The variation from trial to trial is quantified using metrics like the range and standard deviation. A small range and low standard deviation indicate low variation, suggesting high reliability and lower uncertainty in the results. Conversely, a large range and high standard deviation indicate significant variation, which suggests greater uncertainty about the results.</a:t>
          </a:r>
        </a:p>
      </dgm:t>
    </dgm:pt>
    <dgm:pt modelId="{EB8B1F80-3215-4308-B676-F52B935F69DE}" type="parTrans" cxnId="{78A395BD-ABAE-4947-B863-12FBE6F17C80}">
      <dgm:prSet/>
      <dgm:spPr/>
      <dgm:t>
        <a:bodyPr/>
        <a:lstStyle/>
        <a:p>
          <a:endParaRPr lang="en-US"/>
        </a:p>
      </dgm:t>
    </dgm:pt>
    <dgm:pt modelId="{7B54378A-80CA-4003-B2E2-B0652014D349}" type="sibTrans" cxnId="{78A395BD-ABAE-4947-B863-12FBE6F17C80}">
      <dgm:prSet/>
      <dgm:spPr/>
      <dgm:t>
        <a:bodyPr/>
        <a:lstStyle/>
        <a:p>
          <a:endParaRPr lang="en-US"/>
        </a:p>
      </dgm:t>
    </dgm:pt>
    <dgm:pt modelId="{317E813D-7C12-484B-84A4-4D16B398D6FE}" type="pres">
      <dgm:prSet presAssocID="{12132722-224D-405C-8B8B-EAAD1E6E3C43}" presName="Name0" presStyleCnt="0">
        <dgm:presLayoutVars>
          <dgm:dir/>
          <dgm:animLvl val="lvl"/>
          <dgm:resizeHandles val="exact"/>
        </dgm:presLayoutVars>
      </dgm:prSet>
      <dgm:spPr/>
    </dgm:pt>
    <dgm:pt modelId="{8D0B967B-F9D9-4667-A3B0-6A5ED3A7CF1A}" type="pres">
      <dgm:prSet presAssocID="{7EE0AFF2-0FDB-4AB7-BF4A-C7A3B1B4AF9E}" presName="linNode" presStyleCnt="0"/>
      <dgm:spPr/>
    </dgm:pt>
    <dgm:pt modelId="{AFE69D39-AA74-4EF1-A536-DD86683BA91E}" type="pres">
      <dgm:prSet presAssocID="{7EE0AFF2-0FDB-4AB7-BF4A-C7A3B1B4AF9E}" presName="parentText" presStyleLbl="node1" presStyleIdx="0" presStyleCnt="2">
        <dgm:presLayoutVars>
          <dgm:chMax val="1"/>
          <dgm:bulletEnabled val="1"/>
        </dgm:presLayoutVars>
      </dgm:prSet>
      <dgm:spPr/>
    </dgm:pt>
    <dgm:pt modelId="{1229A8B9-D78B-4ED6-9BB3-3A677807D5BC}" type="pres">
      <dgm:prSet presAssocID="{7EE0AFF2-0FDB-4AB7-BF4A-C7A3B1B4AF9E}" presName="descendantText" presStyleLbl="alignAccFollowNode1" presStyleIdx="0" presStyleCnt="2">
        <dgm:presLayoutVars>
          <dgm:bulletEnabled val="1"/>
        </dgm:presLayoutVars>
      </dgm:prSet>
      <dgm:spPr/>
    </dgm:pt>
    <dgm:pt modelId="{4008CA22-AA57-42AA-A135-FF6480F0CF21}" type="pres">
      <dgm:prSet presAssocID="{01143CB7-937E-431C-8473-AA7FA4C4E173}" presName="sp" presStyleCnt="0"/>
      <dgm:spPr/>
    </dgm:pt>
    <dgm:pt modelId="{3C0DA4A8-2EAA-4665-A78D-182DA7BC50A2}" type="pres">
      <dgm:prSet presAssocID="{655169D4-5953-4ED4-B9E0-39FFBD9FD0CD}" presName="linNode" presStyleCnt="0"/>
      <dgm:spPr/>
    </dgm:pt>
    <dgm:pt modelId="{044BF0C8-BBA3-43EB-85BF-6A01BAAA87A6}" type="pres">
      <dgm:prSet presAssocID="{655169D4-5953-4ED4-B9E0-39FFBD9FD0CD}" presName="parentText" presStyleLbl="node1" presStyleIdx="1" presStyleCnt="2">
        <dgm:presLayoutVars>
          <dgm:chMax val="1"/>
          <dgm:bulletEnabled val="1"/>
        </dgm:presLayoutVars>
      </dgm:prSet>
      <dgm:spPr/>
    </dgm:pt>
    <dgm:pt modelId="{161FDA1F-8543-4498-B12D-F23E6960D82E}" type="pres">
      <dgm:prSet presAssocID="{655169D4-5953-4ED4-B9E0-39FFBD9FD0CD}" presName="descendantText" presStyleLbl="alignAccFollowNode1" presStyleIdx="1" presStyleCnt="2">
        <dgm:presLayoutVars>
          <dgm:bulletEnabled val="1"/>
        </dgm:presLayoutVars>
      </dgm:prSet>
      <dgm:spPr/>
    </dgm:pt>
  </dgm:ptLst>
  <dgm:cxnLst>
    <dgm:cxn modelId="{0ED3361C-871D-4EE7-873B-BCAABBE94D24}" srcId="{12132722-224D-405C-8B8B-EAAD1E6E3C43}" destId="{655169D4-5953-4ED4-B9E0-39FFBD9FD0CD}" srcOrd="1" destOrd="0" parTransId="{8482E4CF-3D96-4864-AB00-4883891674A5}" sibTransId="{EED06303-974F-4F3E-8249-67A572746B78}"/>
    <dgm:cxn modelId="{26AD1828-558F-47B6-A601-AECF3223A4FE}" srcId="{12132722-224D-405C-8B8B-EAAD1E6E3C43}" destId="{7EE0AFF2-0FDB-4AB7-BF4A-C7A3B1B4AF9E}" srcOrd="0" destOrd="0" parTransId="{A2FB1E9D-9BCB-462B-A48A-A04EEDBB04BE}" sibTransId="{01143CB7-937E-431C-8473-AA7FA4C4E173}"/>
    <dgm:cxn modelId="{01D1BA41-152A-4628-8FB3-3F4C5D8C9A0A}" type="presOf" srcId="{12132722-224D-405C-8B8B-EAAD1E6E3C43}" destId="{317E813D-7C12-484B-84A4-4D16B398D6FE}" srcOrd="0" destOrd="0" presId="urn:microsoft.com/office/officeart/2005/8/layout/vList5"/>
    <dgm:cxn modelId="{49CB304A-4BAD-466E-984E-61BC2E8D6E01}" type="presOf" srcId="{7EE0AFF2-0FDB-4AB7-BF4A-C7A3B1B4AF9E}" destId="{AFE69D39-AA74-4EF1-A536-DD86683BA91E}" srcOrd="0" destOrd="0" presId="urn:microsoft.com/office/officeart/2005/8/layout/vList5"/>
    <dgm:cxn modelId="{4DE83F53-EB5C-4D36-A0C8-E652AE65FE6B}" type="presOf" srcId="{985B1B1E-D3D9-4594-9F40-96C2A942DA3E}" destId="{1229A8B9-D78B-4ED6-9BB3-3A677807D5BC}" srcOrd="0" destOrd="0" presId="urn:microsoft.com/office/officeart/2005/8/layout/vList5"/>
    <dgm:cxn modelId="{E6C1F57D-4111-41E4-8342-B0562F5C21BD}" srcId="{7EE0AFF2-0FDB-4AB7-BF4A-C7A3B1B4AF9E}" destId="{985B1B1E-D3D9-4594-9F40-96C2A942DA3E}" srcOrd="0" destOrd="0" parTransId="{799B17D6-093E-4A0F-AF2E-2787E99F53A6}" sibTransId="{6EC9AD7D-4376-4A60-BB02-7B2290DCDE27}"/>
    <dgm:cxn modelId="{51FFD8A6-F01B-4A2C-8724-E0DE713A2D6A}" type="presOf" srcId="{97823FF0-4CEC-4EEB-B0F0-6B9966398AFC}" destId="{161FDA1F-8543-4498-B12D-F23E6960D82E}" srcOrd="0" destOrd="0" presId="urn:microsoft.com/office/officeart/2005/8/layout/vList5"/>
    <dgm:cxn modelId="{78A395BD-ABAE-4947-B863-12FBE6F17C80}" srcId="{655169D4-5953-4ED4-B9E0-39FFBD9FD0CD}" destId="{97823FF0-4CEC-4EEB-B0F0-6B9966398AFC}" srcOrd="0" destOrd="0" parTransId="{EB8B1F80-3215-4308-B676-F52B935F69DE}" sibTransId="{7B54378A-80CA-4003-B2E2-B0652014D349}"/>
    <dgm:cxn modelId="{FEC1ECF1-30B5-4B90-902F-1C804DA25BE0}" type="presOf" srcId="{655169D4-5953-4ED4-B9E0-39FFBD9FD0CD}" destId="{044BF0C8-BBA3-43EB-85BF-6A01BAAA87A6}" srcOrd="0" destOrd="0" presId="urn:microsoft.com/office/officeart/2005/8/layout/vList5"/>
    <dgm:cxn modelId="{F14BF451-4C56-4F73-9C23-631D5518B5E0}" type="presParOf" srcId="{317E813D-7C12-484B-84A4-4D16B398D6FE}" destId="{8D0B967B-F9D9-4667-A3B0-6A5ED3A7CF1A}" srcOrd="0" destOrd="0" presId="urn:microsoft.com/office/officeart/2005/8/layout/vList5"/>
    <dgm:cxn modelId="{09616C85-4D73-48F6-A3B2-01587C6EDDBF}" type="presParOf" srcId="{8D0B967B-F9D9-4667-A3B0-6A5ED3A7CF1A}" destId="{AFE69D39-AA74-4EF1-A536-DD86683BA91E}" srcOrd="0" destOrd="0" presId="urn:microsoft.com/office/officeart/2005/8/layout/vList5"/>
    <dgm:cxn modelId="{A30BD7B1-ED28-4E6A-943D-7139F2BE1EA0}" type="presParOf" srcId="{8D0B967B-F9D9-4667-A3B0-6A5ED3A7CF1A}" destId="{1229A8B9-D78B-4ED6-9BB3-3A677807D5BC}" srcOrd="1" destOrd="0" presId="urn:microsoft.com/office/officeart/2005/8/layout/vList5"/>
    <dgm:cxn modelId="{C14648DC-9E1E-457B-846C-8B7F5065EE07}" type="presParOf" srcId="{317E813D-7C12-484B-84A4-4D16B398D6FE}" destId="{4008CA22-AA57-42AA-A135-FF6480F0CF21}" srcOrd="1" destOrd="0" presId="urn:microsoft.com/office/officeart/2005/8/layout/vList5"/>
    <dgm:cxn modelId="{67ED11A8-79E3-4A19-88AF-D5967634DBFD}" type="presParOf" srcId="{317E813D-7C12-484B-84A4-4D16B398D6FE}" destId="{3C0DA4A8-2EAA-4665-A78D-182DA7BC50A2}" srcOrd="2" destOrd="0" presId="urn:microsoft.com/office/officeart/2005/8/layout/vList5"/>
    <dgm:cxn modelId="{FB5173DF-9853-4D56-83E9-717F6DA12719}" type="presParOf" srcId="{3C0DA4A8-2EAA-4665-A78D-182DA7BC50A2}" destId="{044BF0C8-BBA3-43EB-85BF-6A01BAAA87A6}" srcOrd="0" destOrd="0" presId="urn:microsoft.com/office/officeart/2005/8/layout/vList5"/>
    <dgm:cxn modelId="{3A7A86A1-8839-4881-BD23-4A38A55D5927}" type="presParOf" srcId="{3C0DA4A8-2EAA-4665-A78D-182DA7BC50A2}" destId="{161FDA1F-8543-4498-B12D-F23E6960D8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CE6B3E-70A8-423B-8BC5-1808E8D41C57}" type="doc">
      <dgm:prSet loTypeId="urn:microsoft.com/office/officeart/2005/8/layout/hChevron3" loCatId="process" qsTypeId="urn:microsoft.com/office/officeart/2005/8/quickstyle/simple4" qsCatId="simple" csTypeId="urn:microsoft.com/office/officeart/2005/8/colors/colorful2" csCatId="colorful" phldr="1"/>
      <dgm:spPr/>
      <dgm:t>
        <a:bodyPr/>
        <a:lstStyle/>
        <a:p>
          <a:endParaRPr lang="en-US"/>
        </a:p>
      </dgm:t>
    </dgm:pt>
    <dgm:pt modelId="{3C0172B5-7384-4D11-AEA8-9550016641BC}">
      <dgm:prSet/>
      <dgm:spPr/>
      <dgm:t>
        <a:bodyPr/>
        <a:lstStyle/>
        <a:p>
          <a:pPr>
            <a:defRPr b="1"/>
          </a:pPr>
          <a:r>
            <a:rPr lang="en-US" b="1" i="0"/>
            <a:t>Functionality</a:t>
          </a:r>
          <a:r>
            <a:rPr lang="en-US" b="0" i="0"/>
            <a:t> </a:t>
          </a:r>
          <a:r>
            <a:rPr lang="en-US" b="1" i="0"/>
            <a:t>Fundamental Connection:</a:t>
          </a:r>
          <a:r>
            <a:rPr lang="en-US" b="0" i="0"/>
            <a:t> Linear and rotational motion are interconnected, with rotational variables serving as angular counterparts to linear variables. This relationship allows for the translation of concepts such as displacement, velocity, and acceleration from linear motion to rotational contexts.</a:t>
          </a:r>
          <a:endParaRPr lang="en-US"/>
        </a:p>
      </dgm:t>
    </dgm:pt>
    <dgm:pt modelId="{5A96396D-40BB-4F64-B49E-52946CBA21CE}" type="parTrans" cxnId="{843A8075-5158-40B2-AA0B-5136C225147E}">
      <dgm:prSet/>
      <dgm:spPr/>
      <dgm:t>
        <a:bodyPr/>
        <a:lstStyle/>
        <a:p>
          <a:endParaRPr lang="en-US"/>
        </a:p>
      </dgm:t>
    </dgm:pt>
    <dgm:pt modelId="{85B58AC1-1788-4F4B-AD6B-475786D6243A}" type="sibTrans" cxnId="{843A8075-5158-40B2-AA0B-5136C225147E}">
      <dgm:prSet/>
      <dgm:spPr/>
      <dgm:t>
        <a:bodyPr/>
        <a:lstStyle/>
        <a:p>
          <a:endParaRPr lang="en-US"/>
        </a:p>
      </dgm:t>
    </dgm:pt>
    <dgm:pt modelId="{9C8F4FB0-00BB-4600-B02D-29DE215AF6CC}">
      <dgm:prSet/>
      <dgm:spPr/>
      <dgm:t>
        <a:bodyPr/>
        <a:lstStyle/>
        <a:p>
          <a:pPr>
            <a:defRPr b="1"/>
          </a:pPr>
          <a:r>
            <a:rPr lang="en-US" b="1" i="0"/>
            <a:t>Key Features:</a:t>
          </a:r>
          <a:endParaRPr lang="en-US"/>
        </a:p>
      </dgm:t>
    </dgm:pt>
    <dgm:pt modelId="{FAA4C28E-EBAD-4667-B822-1AE22447730B}" type="parTrans" cxnId="{EBCA2351-3167-4BF5-A07A-A13804412141}">
      <dgm:prSet/>
      <dgm:spPr/>
      <dgm:t>
        <a:bodyPr/>
        <a:lstStyle/>
        <a:p>
          <a:endParaRPr lang="en-US"/>
        </a:p>
      </dgm:t>
    </dgm:pt>
    <dgm:pt modelId="{4FE1A91B-6FCA-4858-BE70-CB528142F9AB}" type="sibTrans" cxnId="{EBCA2351-3167-4BF5-A07A-A13804412141}">
      <dgm:prSet/>
      <dgm:spPr/>
      <dgm:t>
        <a:bodyPr/>
        <a:lstStyle/>
        <a:p>
          <a:endParaRPr lang="en-US"/>
        </a:p>
      </dgm:t>
    </dgm:pt>
    <dgm:pt modelId="{41288045-5954-4BD0-B1E3-6E01A2884A70}">
      <dgm:prSet/>
      <dgm:spPr/>
      <dgm:t>
        <a:bodyPr/>
        <a:lstStyle/>
        <a:p>
          <a:r>
            <a:rPr lang="en-US" b="1" i="0"/>
            <a:t>Corresponding Quantities:</a:t>
          </a:r>
          <a:endParaRPr lang="en-US"/>
        </a:p>
      </dgm:t>
    </dgm:pt>
    <dgm:pt modelId="{8D221DE7-22D8-46E2-8750-DE1B3222D049}" type="parTrans" cxnId="{1FE50AE6-7A9B-447B-B48C-CCDC2FF4CA42}">
      <dgm:prSet/>
      <dgm:spPr/>
      <dgm:t>
        <a:bodyPr/>
        <a:lstStyle/>
        <a:p>
          <a:endParaRPr lang="en-US"/>
        </a:p>
      </dgm:t>
    </dgm:pt>
    <dgm:pt modelId="{195C676F-8795-4A6F-A6B4-D3893CAC665F}" type="sibTrans" cxnId="{1FE50AE6-7A9B-447B-B48C-CCDC2FF4CA42}">
      <dgm:prSet/>
      <dgm:spPr/>
      <dgm:t>
        <a:bodyPr/>
        <a:lstStyle/>
        <a:p>
          <a:endParaRPr lang="en-US"/>
        </a:p>
      </dgm:t>
    </dgm:pt>
    <dgm:pt modelId="{84E64C0D-22E2-410B-8ABD-D18C79413F53}">
      <dgm:prSet/>
      <dgm:spPr/>
      <dgm:t>
        <a:bodyPr/>
        <a:lstStyle/>
        <a:p>
          <a:pPr>
            <a:defRPr b="1"/>
          </a:pPr>
          <a:r>
            <a:rPr lang="en-US" b="1" i="0"/>
            <a:t>Equations of Motion:</a:t>
          </a:r>
          <a:r>
            <a:rPr lang="en-US" b="0" i="0"/>
            <a:t> The equations governing linear motion have analogous forms in rotational motion, facilitating the calculation of rotational dynamics using familiar linear concepts.</a:t>
          </a:r>
        </a:p>
        <a:p>
          <a:r>
            <a:rPr lang="en-US" b="0" i="0"/>
            <a:t>Understanding these parallels enhances comprehension of motion dynamics, enabling analysis and problem-solving in mechanical systems.</a:t>
          </a:r>
          <a:endParaRPr lang="en-US"/>
        </a:p>
      </dgm:t>
    </dgm:pt>
    <dgm:pt modelId="{1D82DB0D-094C-489B-922C-01F7A70E7762}" type="parTrans" cxnId="{4D9401E8-1B41-42B9-9F9B-A049B90A2D01}">
      <dgm:prSet/>
      <dgm:spPr/>
      <dgm:t>
        <a:bodyPr/>
        <a:lstStyle/>
        <a:p>
          <a:endParaRPr lang="en-US"/>
        </a:p>
      </dgm:t>
    </dgm:pt>
    <dgm:pt modelId="{ECC78037-D2E5-44EA-BADC-3644F1D56061}" type="sibTrans" cxnId="{4D9401E8-1B41-42B9-9F9B-A049B90A2D01}">
      <dgm:prSet/>
      <dgm:spPr/>
      <dgm:t>
        <a:bodyPr/>
        <a:lstStyle/>
        <a:p>
          <a:endParaRPr lang="en-US"/>
        </a:p>
      </dgm:t>
    </dgm:pt>
    <dgm:pt modelId="{D1000F7B-614C-4722-9B0B-7E1525F34F37}">
      <dgm:prSet/>
      <dgm:spPr/>
      <dgm:t>
        <a:bodyPr/>
        <a:lstStyle/>
        <a:p>
          <a:r>
            <a:rPr lang="en-US" b="1" i="0" dirty="0"/>
            <a:t>Displacement:</a:t>
          </a:r>
          <a:r>
            <a:rPr lang="en-US" b="0" i="0" dirty="0"/>
            <a:t> Linear displacement is measured in meters, while rotational displacement (angle) is measured in radians.</a:t>
          </a:r>
        </a:p>
      </dgm:t>
    </dgm:pt>
    <dgm:pt modelId="{E457CFA3-D9CE-41B5-8E5F-8EC8C3D5AC6B}" type="parTrans" cxnId="{1A428BB0-CFA3-42F6-A92C-18FEB70437C4}">
      <dgm:prSet/>
      <dgm:spPr/>
      <dgm:t>
        <a:bodyPr/>
        <a:lstStyle/>
        <a:p>
          <a:endParaRPr lang="en-US"/>
        </a:p>
      </dgm:t>
    </dgm:pt>
    <dgm:pt modelId="{480419CB-999E-4F82-9828-2B46E5D1EB70}" type="sibTrans" cxnId="{1A428BB0-CFA3-42F6-A92C-18FEB70437C4}">
      <dgm:prSet/>
      <dgm:spPr/>
      <dgm:t>
        <a:bodyPr/>
        <a:lstStyle/>
        <a:p>
          <a:endParaRPr lang="en-US"/>
        </a:p>
      </dgm:t>
    </dgm:pt>
    <dgm:pt modelId="{DD1F8C81-7878-4CC6-A7C2-98F285664442}">
      <dgm:prSet/>
      <dgm:spPr/>
      <dgm:t>
        <a:bodyPr/>
        <a:lstStyle/>
        <a:p>
          <a:r>
            <a:rPr lang="en-US" b="1" i="0"/>
            <a:t>Velocity:</a:t>
          </a:r>
          <a:r>
            <a:rPr lang="en-US" b="0" i="0"/>
            <a:t> Linear velocity is the rate of change of linear displacement (m/s), whereas angular velocity is the rate of change of angular displacement (radians/s).</a:t>
          </a:r>
        </a:p>
      </dgm:t>
    </dgm:pt>
    <dgm:pt modelId="{85103529-86B5-4343-B89F-4DFA4E2F3FF9}" type="parTrans" cxnId="{FD7019CB-3CA7-41D2-B3AD-CCC1E7B7A63F}">
      <dgm:prSet/>
      <dgm:spPr/>
      <dgm:t>
        <a:bodyPr/>
        <a:lstStyle/>
        <a:p>
          <a:endParaRPr lang="en-US"/>
        </a:p>
      </dgm:t>
    </dgm:pt>
    <dgm:pt modelId="{A24883D3-84B3-4FF0-AC1E-429AE9CEA391}" type="sibTrans" cxnId="{FD7019CB-3CA7-41D2-B3AD-CCC1E7B7A63F}">
      <dgm:prSet/>
      <dgm:spPr/>
      <dgm:t>
        <a:bodyPr/>
        <a:lstStyle/>
        <a:p>
          <a:endParaRPr lang="en-US"/>
        </a:p>
      </dgm:t>
    </dgm:pt>
    <dgm:pt modelId="{2DC79914-4774-4C25-8AE4-FA0F3FC8BE98}" type="pres">
      <dgm:prSet presAssocID="{70CE6B3E-70A8-423B-8BC5-1808E8D41C57}" presName="Name0" presStyleCnt="0">
        <dgm:presLayoutVars>
          <dgm:dir/>
          <dgm:resizeHandles val="exact"/>
        </dgm:presLayoutVars>
      </dgm:prSet>
      <dgm:spPr/>
    </dgm:pt>
    <dgm:pt modelId="{098E8454-C43D-48C9-A8D7-756027429A7B}" type="pres">
      <dgm:prSet presAssocID="{3C0172B5-7384-4D11-AEA8-9550016641BC}" presName="parAndChTx" presStyleLbl="node1" presStyleIdx="0" presStyleCnt="3">
        <dgm:presLayoutVars>
          <dgm:bulletEnabled val="1"/>
        </dgm:presLayoutVars>
      </dgm:prSet>
      <dgm:spPr/>
    </dgm:pt>
    <dgm:pt modelId="{FC3817EE-3AE2-4091-9960-1AABEA0ECF0A}" type="pres">
      <dgm:prSet presAssocID="{85B58AC1-1788-4F4B-AD6B-475786D6243A}" presName="parAndChSpace" presStyleCnt="0"/>
      <dgm:spPr/>
    </dgm:pt>
    <dgm:pt modelId="{2D64BF1E-C24F-49A2-A71A-1C45829681F1}" type="pres">
      <dgm:prSet presAssocID="{9C8F4FB0-00BB-4600-B02D-29DE215AF6CC}" presName="parAndChTx" presStyleLbl="node1" presStyleIdx="1" presStyleCnt="3">
        <dgm:presLayoutVars>
          <dgm:bulletEnabled val="1"/>
        </dgm:presLayoutVars>
      </dgm:prSet>
      <dgm:spPr/>
    </dgm:pt>
    <dgm:pt modelId="{8734EA3E-1C0D-40E1-8C3A-D2A659A492F4}" type="pres">
      <dgm:prSet presAssocID="{4FE1A91B-6FCA-4858-BE70-CB528142F9AB}" presName="parAndChSpace" presStyleCnt="0"/>
      <dgm:spPr/>
    </dgm:pt>
    <dgm:pt modelId="{A6C75CD9-E13B-4B5C-AFA5-B284A5865E06}" type="pres">
      <dgm:prSet presAssocID="{84E64C0D-22E2-410B-8ABD-D18C79413F53}" presName="parAndChTx" presStyleLbl="node1" presStyleIdx="2" presStyleCnt="3">
        <dgm:presLayoutVars>
          <dgm:bulletEnabled val="1"/>
        </dgm:presLayoutVars>
      </dgm:prSet>
      <dgm:spPr/>
    </dgm:pt>
  </dgm:ptLst>
  <dgm:cxnLst>
    <dgm:cxn modelId="{225DE51E-DD6C-4009-806D-C3632DC7425E}" type="presOf" srcId="{84E64C0D-22E2-410B-8ABD-D18C79413F53}" destId="{A6C75CD9-E13B-4B5C-AFA5-B284A5865E06}" srcOrd="0" destOrd="0" presId="urn:microsoft.com/office/officeart/2005/8/layout/hChevron3"/>
    <dgm:cxn modelId="{B770CF45-7DF6-437E-B877-23B160E99759}" type="presOf" srcId="{41288045-5954-4BD0-B1E3-6E01A2884A70}" destId="{2D64BF1E-C24F-49A2-A71A-1C45829681F1}" srcOrd="0" destOrd="1" presId="urn:microsoft.com/office/officeart/2005/8/layout/hChevron3"/>
    <dgm:cxn modelId="{5BCEEB6C-E75F-49A1-B9E5-B967BECA24E5}" type="presOf" srcId="{DD1F8C81-7878-4CC6-A7C2-98F285664442}" destId="{2D64BF1E-C24F-49A2-A71A-1C45829681F1}" srcOrd="0" destOrd="3" presId="urn:microsoft.com/office/officeart/2005/8/layout/hChevron3"/>
    <dgm:cxn modelId="{EBCA2351-3167-4BF5-A07A-A13804412141}" srcId="{70CE6B3E-70A8-423B-8BC5-1808E8D41C57}" destId="{9C8F4FB0-00BB-4600-B02D-29DE215AF6CC}" srcOrd="1" destOrd="0" parTransId="{FAA4C28E-EBAD-4667-B822-1AE22447730B}" sibTransId="{4FE1A91B-6FCA-4858-BE70-CB528142F9AB}"/>
    <dgm:cxn modelId="{843A8075-5158-40B2-AA0B-5136C225147E}" srcId="{70CE6B3E-70A8-423B-8BC5-1808E8D41C57}" destId="{3C0172B5-7384-4D11-AEA8-9550016641BC}" srcOrd="0" destOrd="0" parTransId="{5A96396D-40BB-4F64-B49E-52946CBA21CE}" sibTransId="{85B58AC1-1788-4F4B-AD6B-475786D6243A}"/>
    <dgm:cxn modelId="{E740068C-EBB6-461A-91A2-95781A062C01}" type="presOf" srcId="{70CE6B3E-70A8-423B-8BC5-1808E8D41C57}" destId="{2DC79914-4774-4C25-8AE4-FA0F3FC8BE98}" srcOrd="0" destOrd="0" presId="urn:microsoft.com/office/officeart/2005/8/layout/hChevron3"/>
    <dgm:cxn modelId="{1A428BB0-CFA3-42F6-A92C-18FEB70437C4}" srcId="{9C8F4FB0-00BB-4600-B02D-29DE215AF6CC}" destId="{D1000F7B-614C-4722-9B0B-7E1525F34F37}" srcOrd="1" destOrd="0" parTransId="{E457CFA3-D9CE-41B5-8E5F-8EC8C3D5AC6B}" sibTransId="{480419CB-999E-4F82-9828-2B46E5D1EB70}"/>
    <dgm:cxn modelId="{FD7019CB-3CA7-41D2-B3AD-CCC1E7B7A63F}" srcId="{9C8F4FB0-00BB-4600-B02D-29DE215AF6CC}" destId="{DD1F8C81-7878-4CC6-A7C2-98F285664442}" srcOrd="2" destOrd="0" parTransId="{85103529-86B5-4343-B89F-4DFA4E2F3FF9}" sibTransId="{A24883D3-84B3-4FF0-AC1E-429AE9CEA391}"/>
    <dgm:cxn modelId="{37BB77E3-15E8-4778-B54C-0D723201FF58}" type="presOf" srcId="{3C0172B5-7384-4D11-AEA8-9550016641BC}" destId="{098E8454-C43D-48C9-A8D7-756027429A7B}" srcOrd="0" destOrd="0" presId="urn:microsoft.com/office/officeart/2005/8/layout/hChevron3"/>
    <dgm:cxn modelId="{21E368E5-17FB-4E6A-B2A6-EB819D941497}" type="presOf" srcId="{9C8F4FB0-00BB-4600-B02D-29DE215AF6CC}" destId="{2D64BF1E-C24F-49A2-A71A-1C45829681F1}" srcOrd="0" destOrd="0" presId="urn:microsoft.com/office/officeart/2005/8/layout/hChevron3"/>
    <dgm:cxn modelId="{3A1F9EE5-0896-4810-9816-D22E16F7B17C}" type="presOf" srcId="{D1000F7B-614C-4722-9B0B-7E1525F34F37}" destId="{2D64BF1E-C24F-49A2-A71A-1C45829681F1}" srcOrd="0" destOrd="2" presId="urn:microsoft.com/office/officeart/2005/8/layout/hChevron3"/>
    <dgm:cxn modelId="{1FE50AE6-7A9B-447B-B48C-CCDC2FF4CA42}" srcId="{9C8F4FB0-00BB-4600-B02D-29DE215AF6CC}" destId="{41288045-5954-4BD0-B1E3-6E01A2884A70}" srcOrd="0" destOrd="0" parTransId="{8D221DE7-22D8-46E2-8750-DE1B3222D049}" sibTransId="{195C676F-8795-4A6F-A6B4-D3893CAC665F}"/>
    <dgm:cxn modelId="{4D9401E8-1B41-42B9-9F9B-A049B90A2D01}" srcId="{70CE6B3E-70A8-423B-8BC5-1808E8D41C57}" destId="{84E64C0D-22E2-410B-8ABD-D18C79413F53}" srcOrd="2" destOrd="0" parTransId="{1D82DB0D-094C-489B-922C-01F7A70E7762}" sibTransId="{ECC78037-D2E5-44EA-BADC-3644F1D56061}"/>
    <dgm:cxn modelId="{DF50F250-840E-4D57-8CD7-67BC3AF46A6B}" type="presParOf" srcId="{2DC79914-4774-4C25-8AE4-FA0F3FC8BE98}" destId="{098E8454-C43D-48C9-A8D7-756027429A7B}" srcOrd="0" destOrd="0" presId="urn:microsoft.com/office/officeart/2005/8/layout/hChevron3"/>
    <dgm:cxn modelId="{98A77FFA-A04F-4794-AEB3-5210E9C186B5}" type="presParOf" srcId="{2DC79914-4774-4C25-8AE4-FA0F3FC8BE98}" destId="{FC3817EE-3AE2-4091-9960-1AABEA0ECF0A}" srcOrd="1" destOrd="0" presId="urn:microsoft.com/office/officeart/2005/8/layout/hChevron3"/>
    <dgm:cxn modelId="{FEB5987A-F92E-4433-BF26-11E99A8B8892}" type="presParOf" srcId="{2DC79914-4774-4C25-8AE4-FA0F3FC8BE98}" destId="{2D64BF1E-C24F-49A2-A71A-1C45829681F1}" srcOrd="2" destOrd="0" presId="urn:microsoft.com/office/officeart/2005/8/layout/hChevron3"/>
    <dgm:cxn modelId="{1D9CB6CD-E8D7-4388-B172-7906B8036E5C}" type="presParOf" srcId="{2DC79914-4774-4C25-8AE4-FA0F3FC8BE98}" destId="{8734EA3E-1C0D-40E1-8C3A-D2A659A492F4}" srcOrd="3" destOrd="0" presId="urn:microsoft.com/office/officeart/2005/8/layout/hChevron3"/>
    <dgm:cxn modelId="{EE3339F1-5762-4491-A79F-C4C0B0157408}" type="presParOf" srcId="{2DC79914-4774-4C25-8AE4-FA0F3FC8BE98}" destId="{A6C75CD9-E13B-4B5C-AFA5-B284A5865E06}"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C137-D78E-495F-B655-013DF83306D9}">
      <dsp:nvSpPr>
        <dsp:cNvPr id="0" name=""/>
        <dsp:cNvSpPr/>
      </dsp:nvSpPr>
      <dsp:spPr>
        <a:xfrm>
          <a:off x="1450460" y="605388"/>
          <a:ext cx="302345" cy="91440"/>
        </a:xfrm>
        <a:custGeom>
          <a:avLst/>
          <a:gdLst/>
          <a:ahLst/>
          <a:cxnLst/>
          <a:rect l="0" t="0" r="0" b="0"/>
          <a:pathLst>
            <a:path>
              <a:moveTo>
                <a:pt x="0" y="45720"/>
              </a:moveTo>
              <a:lnTo>
                <a:pt x="30234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3310" y="649442"/>
        <a:ext cx="16647" cy="3332"/>
      </dsp:txXfrm>
    </dsp:sp>
    <dsp:sp modelId="{E86675A0-B23C-4EDC-8C10-1E4A431FEA2A}">
      <dsp:nvSpPr>
        <dsp:cNvPr id="0" name=""/>
        <dsp:cNvSpPr/>
      </dsp:nvSpPr>
      <dsp:spPr>
        <a:xfrm>
          <a:off x="4671" y="216831"/>
          <a:ext cx="1447589" cy="8685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kern="1200"/>
            <a:t>What tool will you used to take screenshots?  How does it work?</a:t>
          </a:r>
        </a:p>
      </dsp:txBody>
      <dsp:txXfrm>
        <a:off x="4671" y="216831"/>
        <a:ext cx="1447589" cy="868553"/>
      </dsp:txXfrm>
    </dsp:sp>
    <dsp:sp modelId="{BEE175C5-4C12-4E9E-A011-A02E79331604}">
      <dsp:nvSpPr>
        <dsp:cNvPr id="0" name=""/>
        <dsp:cNvSpPr/>
      </dsp:nvSpPr>
      <dsp:spPr>
        <a:xfrm>
          <a:off x="3230996" y="605388"/>
          <a:ext cx="302345" cy="91440"/>
        </a:xfrm>
        <a:custGeom>
          <a:avLst/>
          <a:gdLst/>
          <a:ahLst/>
          <a:cxnLst/>
          <a:rect l="0" t="0" r="0" b="0"/>
          <a:pathLst>
            <a:path>
              <a:moveTo>
                <a:pt x="0" y="45720"/>
              </a:moveTo>
              <a:lnTo>
                <a:pt x="302345" y="45720"/>
              </a:lnTo>
            </a:path>
          </a:pathLst>
        </a:custGeom>
        <a:noFill/>
        <a:ln w="6350" cap="flat" cmpd="sng" algn="ctr">
          <a:solidFill>
            <a:schemeClr val="accent5">
              <a:hueOff val="-675854"/>
              <a:satOff val="-1742"/>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3845" y="649442"/>
        <a:ext cx="16647" cy="3332"/>
      </dsp:txXfrm>
    </dsp:sp>
    <dsp:sp modelId="{054F2CA9-1409-4CC6-8EDF-9DE06EB72F66}">
      <dsp:nvSpPr>
        <dsp:cNvPr id="0" name=""/>
        <dsp:cNvSpPr/>
      </dsp:nvSpPr>
      <dsp:spPr>
        <a:xfrm>
          <a:off x="1785206" y="216831"/>
          <a:ext cx="1447589" cy="868553"/>
        </a:xfrm>
        <a:prstGeom prst="rect">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Using the Snipping Tool for Your PowerPoint Project</a:t>
          </a:r>
          <a:endParaRPr lang="en-US" sz="1200" kern="1200"/>
        </a:p>
      </dsp:txBody>
      <dsp:txXfrm>
        <a:off x="1785206" y="216831"/>
        <a:ext cx="1447589" cy="868553"/>
      </dsp:txXfrm>
    </dsp:sp>
    <dsp:sp modelId="{652E44A1-DE19-4888-A55D-6E1C877928C7}">
      <dsp:nvSpPr>
        <dsp:cNvPr id="0" name=""/>
        <dsp:cNvSpPr/>
      </dsp:nvSpPr>
      <dsp:spPr>
        <a:xfrm>
          <a:off x="5011532" y="605388"/>
          <a:ext cx="302345" cy="91440"/>
        </a:xfrm>
        <a:custGeom>
          <a:avLst/>
          <a:gdLst/>
          <a:ahLst/>
          <a:cxnLst/>
          <a:rect l="0" t="0" r="0" b="0"/>
          <a:pathLst>
            <a:path>
              <a:moveTo>
                <a:pt x="0" y="45720"/>
              </a:moveTo>
              <a:lnTo>
                <a:pt x="302345" y="45720"/>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4381" y="649442"/>
        <a:ext cx="16647" cy="3332"/>
      </dsp:txXfrm>
    </dsp:sp>
    <dsp:sp modelId="{5CD86BD4-BEDB-424C-8CA2-B89558E8B558}">
      <dsp:nvSpPr>
        <dsp:cNvPr id="0" name=""/>
        <dsp:cNvSpPr/>
      </dsp:nvSpPr>
      <dsp:spPr>
        <a:xfrm>
          <a:off x="3565742" y="216831"/>
          <a:ext cx="1447589" cy="868553"/>
        </a:xfrm>
        <a:prstGeom prst="rect">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What is the Snipping Tool?</a:t>
          </a:r>
          <a:endParaRPr lang="en-US" sz="1200" kern="1200"/>
        </a:p>
      </dsp:txBody>
      <dsp:txXfrm>
        <a:off x="3565742" y="216831"/>
        <a:ext cx="1447589" cy="868553"/>
      </dsp:txXfrm>
    </dsp:sp>
    <dsp:sp modelId="{54536624-6B0C-49A2-9ED5-03161896102A}">
      <dsp:nvSpPr>
        <dsp:cNvPr id="0" name=""/>
        <dsp:cNvSpPr/>
      </dsp:nvSpPr>
      <dsp:spPr>
        <a:xfrm>
          <a:off x="728466" y="1083585"/>
          <a:ext cx="5341606" cy="302345"/>
        </a:xfrm>
        <a:custGeom>
          <a:avLst/>
          <a:gdLst/>
          <a:ahLst/>
          <a:cxnLst/>
          <a:rect l="0" t="0" r="0" b="0"/>
          <a:pathLst>
            <a:path>
              <a:moveTo>
                <a:pt x="5341606" y="0"/>
              </a:moveTo>
              <a:lnTo>
                <a:pt x="5341606" y="168272"/>
              </a:lnTo>
              <a:lnTo>
                <a:pt x="0" y="168272"/>
              </a:lnTo>
              <a:lnTo>
                <a:pt x="0" y="302345"/>
              </a:lnTo>
            </a:path>
          </a:pathLst>
        </a:custGeom>
        <a:noFill/>
        <a:ln w="6350" cap="flat" cmpd="sng" algn="ctr">
          <a:solidFill>
            <a:schemeClr val="accent5">
              <a:hueOff val="-2027563"/>
              <a:satOff val="-5226"/>
              <a:lumOff val="-35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5470" y="1233092"/>
        <a:ext cx="267598" cy="3332"/>
      </dsp:txXfrm>
    </dsp:sp>
    <dsp:sp modelId="{39944E5B-83CC-49B7-8B86-0A11A5F18CE6}">
      <dsp:nvSpPr>
        <dsp:cNvPr id="0" name=""/>
        <dsp:cNvSpPr/>
      </dsp:nvSpPr>
      <dsp:spPr>
        <a:xfrm>
          <a:off x="5346278" y="216831"/>
          <a:ext cx="1447589" cy="868553"/>
        </a:xfrm>
        <a:prstGeom prst="rect">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It's a built-in Windows tool that lets you capture a specific part of your screen as an image.</a:t>
          </a:r>
          <a:endParaRPr lang="en-US" sz="1200" kern="1200"/>
        </a:p>
      </dsp:txBody>
      <dsp:txXfrm>
        <a:off x="5346278" y="216831"/>
        <a:ext cx="1447589" cy="868553"/>
      </dsp:txXfrm>
    </dsp:sp>
    <dsp:sp modelId="{792D9DF5-0AD2-4015-8806-A1BBDC748672}">
      <dsp:nvSpPr>
        <dsp:cNvPr id="0" name=""/>
        <dsp:cNvSpPr/>
      </dsp:nvSpPr>
      <dsp:spPr>
        <a:xfrm>
          <a:off x="1450460" y="1806888"/>
          <a:ext cx="302345" cy="91440"/>
        </a:xfrm>
        <a:custGeom>
          <a:avLst/>
          <a:gdLst/>
          <a:ahLst/>
          <a:cxnLst/>
          <a:rect l="0" t="0" r="0" b="0"/>
          <a:pathLst>
            <a:path>
              <a:moveTo>
                <a:pt x="0" y="45720"/>
              </a:moveTo>
              <a:lnTo>
                <a:pt x="302345"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3310" y="1850942"/>
        <a:ext cx="16647" cy="3332"/>
      </dsp:txXfrm>
    </dsp:sp>
    <dsp:sp modelId="{2DCF12BB-30D4-4E71-9CA4-914D192D67C8}">
      <dsp:nvSpPr>
        <dsp:cNvPr id="0" name=""/>
        <dsp:cNvSpPr/>
      </dsp:nvSpPr>
      <dsp:spPr>
        <a:xfrm>
          <a:off x="4671" y="1418331"/>
          <a:ext cx="1447589" cy="868553"/>
        </a:xfrm>
        <a:prstGeom prst="rect">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How to Use It:</a:t>
          </a:r>
          <a:endParaRPr lang="en-US" sz="1200" kern="1200"/>
        </a:p>
      </dsp:txBody>
      <dsp:txXfrm>
        <a:off x="4671" y="1418331"/>
        <a:ext cx="1447589" cy="868553"/>
      </dsp:txXfrm>
    </dsp:sp>
    <dsp:sp modelId="{1987B01B-131A-4EB8-B928-0B6A97183AF3}">
      <dsp:nvSpPr>
        <dsp:cNvPr id="0" name=""/>
        <dsp:cNvSpPr/>
      </dsp:nvSpPr>
      <dsp:spPr>
        <a:xfrm>
          <a:off x="3230996" y="1806888"/>
          <a:ext cx="302345" cy="91440"/>
        </a:xfrm>
        <a:custGeom>
          <a:avLst/>
          <a:gdLst/>
          <a:ahLst/>
          <a:cxnLst/>
          <a:rect l="0" t="0" r="0" b="0"/>
          <a:pathLst>
            <a:path>
              <a:moveTo>
                <a:pt x="0" y="45720"/>
              </a:moveTo>
              <a:lnTo>
                <a:pt x="302345"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3845" y="1850942"/>
        <a:ext cx="16647" cy="3332"/>
      </dsp:txXfrm>
    </dsp:sp>
    <dsp:sp modelId="{73391849-A52F-4840-A2F5-22BA3E1857AC}">
      <dsp:nvSpPr>
        <dsp:cNvPr id="0" name=""/>
        <dsp:cNvSpPr/>
      </dsp:nvSpPr>
      <dsp:spPr>
        <a:xfrm>
          <a:off x="1785206" y="1418331"/>
          <a:ext cx="1447589" cy="868553"/>
        </a:xfrm>
        <a:prstGeom prst="rect">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Open the Snipping Tool: Search for "snipping tool" in the Windows search bar and open it.</a:t>
          </a:r>
          <a:endParaRPr lang="en-US" sz="1200" kern="1200"/>
        </a:p>
      </dsp:txBody>
      <dsp:txXfrm>
        <a:off x="1785206" y="1418331"/>
        <a:ext cx="1447589" cy="868553"/>
      </dsp:txXfrm>
    </dsp:sp>
    <dsp:sp modelId="{9832D3E9-A612-405A-991D-1CD05F73C36C}">
      <dsp:nvSpPr>
        <dsp:cNvPr id="0" name=""/>
        <dsp:cNvSpPr/>
      </dsp:nvSpPr>
      <dsp:spPr>
        <a:xfrm>
          <a:off x="5011532" y="1806888"/>
          <a:ext cx="302345" cy="91440"/>
        </a:xfrm>
        <a:custGeom>
          <a:avLst/>
          <a:gdLst/>
          <a:ahLst/>
          <a:cxnLst/>
          <a:rect l="0" t="0" r="0" b="0"/>
          <a:pathLst>
            <a:path>
              <a:moveTo>
                <a:pt x="0" y="45720"/>
              </a:moveTo>
              <a:lnTo>
                <a:pt x="302345" y="45720"/>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4381" y="1850942"/>
        <a:ext cx="16647" cy="3332"/>
      </dsp:txXfrm>
    </dsp:sp>
    <dsp:sp modelId="{A8569BC5-32F0-41E8-A552-F89EEE6C282B}">
      <dsp:nvSpPr>
        <dsp:cNvPr id="0" name=""/>
        <dsp:cNvSpPr/>
      </dsp:nvSpPr>
      <dsp:spPr>
        <a:xfrm>
          <a:off x="3565742" y="1418331"/>
          <a:ext cx="1447589" cy="868553"/>
        </a:xfrm>
        <a:prstGeom prst="rect">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Choose a Mode: Select the type of snip you want (free-form, rectangular, window, or full-screen).</a:t>
          </a:r>
          <a:endParaRPr lang="en-US" sz="1200" kern="1200"/>
        </a:p>
      </dsp:txBody>
      <dsp:txXfrm>
        <a:off x="3565742" y="1418331"/>
        <a:ext cx="1447589" cy="868553"/>
      </dsp:txXfrm>
    </dsp:sp>
    <dsp:sp modelId="{B5208A0E-F148-490A-84DA-4B19C5C9B540}">
      <dsp:nvSpPr>
        <dsp:cNvPr id="0" name=""/>
        <dsp:cNvSpPr/>
      </dsp:nvSpPr>
      <dsp:spPr>
        <a:xfrm>
          <a:off x="728466" y="2285085"/>
          <a:ext cx="5341606" cy="302345"/>
        </a:xfrm>
        <a:custGeom>
          <a:avLst/>
          <a:gdLst/>
          <a:ahLst/>
          <a:cxnLst/>
          <a:rect l="0" t="0" r="0" b="0"/>
          <a:pathLst>
            <a:path>
              <a:moveTo>
                <a:pt x="5341606" y="0"/>
              </a:moveTo>
              <a:lnTo>
                <a:pt x="5341606" y="168272"/>
              </a:lnTo>
              <a:lnTo>
                <a:pt x="0" y="168272"/>
              </a:lnTo>
              <a:lnTo>
                <a:pt x="0" y="302345"/>
              </a:lnTo>
            </a:path>
          </a:pathLst>
        </a:custGeom>
        <a:noFill/>
        <a:ln w="6350" cap="flat" cmpd="sng" algn="ctr">
          <a:solidFill>
            <a:schemeClr val="accent5">
              <a:hueOff val="-4730980"/>
              <a:satOff val="-12193"/>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65470" y="2434591"/>
        <a:ext cx="267598" cy="3332"/>
      </dsp:txXfrm>
    </dsp:sp>
    <dsp:sp modelId="{DBDFC273-B939-4BA5-8226-02E4949CC4FC}">
      <dsp:nvSpPr>
        <dsp:cNvPr id="0" name=""/>
        <dsp:cNvSpPr/>
      </dsp:nvSpPr>
      <dsp:spPr>
        <a:xfrm>
          <a:off x="5346278" y="1418331"/>
          <a:ext cx="1447589" cy="868553"/>
        </a:xfrm>
        <a:prstGeom prst="rect">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Capture the Screen: Click and drag your cursor to select the area you want to capture.</a:t>
          </a:r>
          <a:endParaRPr lang="en-US" sz="1200" kern="1200"/>
        </a:p>
      </dsp:txBody>
      <dsp:txXfrm>
        <a:off x="5346278" y="1418331"/>
        <a:ext cx="1447589" cy="868553"/>
      </dsp:txXfrm>
    </dsp:sp>
    <dsp:sp modelId="{F322127D-CC9D-40AF-8D6F-CF6BB4E33721}">
      <dsp:nvSpPr>
        <dsp:cNvPr id="0" name=""/>
        <dsp:cNvSpPr/>
      </dsp:nvSpPr>
      <dsp:spPr>
        <a:xfrm>
          <a:off x="1450460" y="3008388"/>
          <a:ext cx="302345" cy="91440"/>
        </a:xfrm>
        <a:custGeom>
          <a:avLst/>
          <a:gdLst/>
          <a:ahLst/>
          <a:cxnLst/>
          <a:rect l="0" t="0" r="0" b="0"/>
          <a:pathLst>
            <a:path>
              <a:moveTo>
                <a:pt x="0" y="45720"/>
              </a:moveTo>
              <a:lnTo>
                <a:pt x="302345"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3310" y="3052441"/>
        <a:ext cx="16647" cy="3332"/>
      </dsp:txXfrm>
    </dsp:sp>
    <dsp:sp modelId="{C519B236-D9C0-471E-BC1C-4A55A3B8CD8D}">
      <dsp:nvSpPr>
        <dsp:cNvPr id="0" name=""/>
        <dsp:cNvSpPr/>
      </dsp:nvSpPr>
      <dsp:spPr>
        <a:xfrm>
          <a:off x="4671" y="2619831"/>
          <a:ext cx="1447589" cy="868553"/>
        </a:xfrm>
        <a:prstGeom prst="rect">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Save the Image: Once you've captured the image, you can save it to your computer.</a:t>
          </a:r>
          <a:endParaRPr lang="en-US" sz="1200" kern="1200"/>
        </a:p>
      </dsp:txBody>
      <dsp:txXfrm>
        <a:off x="4671" y="2619831"/>
        <a:ext cx="1447589" cy="868553"/>
      </dsp:txXfrm>
    </dsp:sp>
    <dsp:sp modelId="{CF49E280-664E-421F-B22B-2A8B617BB2D1}">
      <dsp:nvSpPr>
        <dsp:cNvPr id="0" name=""/>
        <dsp:cNvSpPr/>
      </dsp:nvSpPr>
      <dsp:spPr>
        <a:xfrm>
          <a:off x="3230996" y="3008388"/>
          <a:ext cx="302345" cy="91440"/>
        </a:xfrm>
        <a:custGeom>
          <a:avLst/>
          <a:gdLst/>
          <a:ahLst/>
          <a:cxnLst/>
          <a:rect l="0" t="0" r="0" b="0"/>
          <a:pathLst>
            <a:path>
              <a:moveTo>
                <a:pt x="0" y="45720"/>
              </a:moveTo>
              <a:lnTo>
                <a:pt x="302345" y="45720"/>
              </a:lnTo>
            </a:path>
          </a:pathLst>
        </a:custGeom>
        <a:noFill/>
        <a:ln w="6350" cap="flat" cmpd="sng" algn="ctr">
          <a:solidFill>
            <a:schemeClr val="accent5">
              <a:hueOff val="-6082688"/>
              <a:satOff val="-15677"/>
              <a:lumOff val="-105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3845" y="3052441"/>
        <a:ext cx="16647" cy="3332"/>
      </dsp:txXfrm>
    </dsp:sp>
    <dsp:sp modelId="{EA7CF46D-9980-495C-AC7A-1CA2DA5B705A}">
      <dsp:nvSpPr>
        <dsp:cNvPr id="0" name=""/>
        <dsp:cNvSpPr/>
      </dsp:nvSpPr>
      <dsp:spPr>
        <a:xfrm>
          <a:off x="1785206" y="2619831"/>
          <a:ext cx="1447589" cy="868553"/>
        </a:xfrm>
        <a:prstGeom prst="rect">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Inserting the Screenshot into PowerPoint:</a:t>
          </a:r>
          <a:endParaRPr lang="en-US" sz="1200" kern="1200"/>
        </a:p>
      </dsp:txBody>
      <dsp:txXfrm>
        <a:off x="1785206" y="2619831"/>
        <a:ext cx="1447589" cy="868553"/>
      </dsp:txXfrm>
    </dsp:sp>
    <dsp:sp modelId="{531D46E1-7B50-48AA-A42B-F5DD43EF703E}">
      <dsp:nvSpPr>
        <dsp:cNvPr id="0" name=""/>
        <dsp:cNvSpPr/>
      </dsp:nvSpPr>
      <dsp:spPr>
        <a:xfrm>
          <a:off x="5011532" y="3008388"/>
          <a:ext cx="302345" cy="91440"/>
        </a:xfrm>
        <a:custGeom>
          <a:avLst/>
          <a:gdLst/>
          <a:ahLst/>
          <a:cxnLst/>
          <a:rect l="0" t="0" r="0" b="0"/>
          <a:pathLst>
            <a:path>
              <a:moveTo>
                <a:pt x="0" y="45720"/>
              </a:moveTo>
              <a:lnTo>
                <a:pt x="30234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4381" y="3052441"/>
        <a:ext cx="16647" cy="3332"/>
      </dsp:txXfrm>
    </dsp:sp>
    <dsp:sp modelId="{79464F02-097E-41F1-9991-750EF356A121}">
      <dsp:nvSpPr>
        <dsp:cNvPr id="0" name=""/>
        <dsp:cNvSpPr/>
      </dsp:nvSpPr>
      <dsp:spPr>
        <a:xfrm>
          <a:off x="3565742" y="2619831"/>
          <a:ext cx="1447589" cy="868553"/>
        </a:xfrm>
        <a:prstGeom prst="rect">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Open PowerPoint: Go to your presentation.</a:t>
          </a:r>
          <a:endParaRPr lang="en-US" sz="1200" kern="1200"/>
        </a:p>
      </dsp:txBody>
      <dsp:txXfrm>
        <a:off x="3565742" y="2619831"/>
        <a:ext cx="1447589" cy="868553"/>
      </dsp:txXfrm>
    </dsp:sp>
    <dsp:sp modelId="{5FDC5955-8E86-4C4E-BD45-02ADA7BA1556}">
      <dsp:nvSpPr>
        <dsp:cNvPr id="0" name=""/>
        <dsp:cNvSpPr/>
      </dsp:nvSpPr>
      <dsp:spPr>
        <a:xfrm>
          <a:off x="5346278" y="2619831"/>
          <a:ext cx="1447589" cy="86855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33" tIns="74457" rIns="70933" bIns="74457" numCol="1" spcCol="1270" anchor="ctr" anchorCtr="0">
          <a:noAutofit/>
        </a:bodyPr>
        <a:lstStyle/>
        <a:p>
          <a:pPr marL="0" lvl="0" indent="0" algn="ctr" defTabSz="533400">
            <a:lnSpc>
              <a:spcPct val="90000"/>
            </a:lnSpc>
            <a:spcBef>
              <a:spcPct val="0"/>
            </a:spcBef>
            <a:spcAft>
              <a:spcPct val="35000"/>
            </a:spcAft>
            <a:buNone/>
          </a:pPr>
          <a:r>
            <a:rPr lang="en-US" sz="1200" b="0" i="0" kern="1200"/>
            <a:t>* Insert the Image: Click on the "Insert" tab, then select "Pictures." Navigate to the location where you saved your screenshot and insert it into your slide.</a:t>
          </a:r>
          <a:endParaRPr lang="en-US" sz="1200" kern="1200"/>
        </a:p>
      </dsp:txBody>
      <dsp:txXfrm>
        <a:off x="5346278" y="2619831"/>
        <a:ext cx="1447589" cy="868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AF49E-EBA2-4749-9ACA-0128CF3D36EE}">
      <dsp:nvSpPr>
        <dsp:cNvPr id="0" name=""/>
        <dsp:cNvSpPr/>
      </dsp:nvSpPr>
      <dsp:spPr>
        <a:xfrm>
          <a:off x="559800" y="52292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1820AC-C920-4AF9-8C47-739355A388DB}">
      <dsp:nvSpPr>
        <dsp:cNvPr id="0" name=""/>
        <dsp:cNvSpPr/>
      </dsp:nvSpPr>
      <dsp:spPr>
        <a:xfrm>
          <a:off x="559800" y="217705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Briefly describe and explain the results.</a:t>
          </a:r>
        </a:p>
      </dsp:txBody>
      <dsp:txXfrm>
        <a:off x="559800" y="2177058"/>
        <a:ext cx="4320000" cy="648000"/>
      </dsp:txXfrm>
    </dsp:sp>
    <dsp:sp modelId="{CF4025FD-A881-41B2-85E6-90788BD9998F}">
      <dsp:nvSpPr>
        <dsp:cNvPr id="0" name=""/>
        <dsp:cNvSpPr/>
      </dsp:nvSpPr>
      <dsp:spPr>
        <a:xfrm>
          <a:off x="559800" y="2891168"/>
          <a:ext cx="4320000" cy="93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Answer: The speed of sound is directly proportional to the square root of the absolute temperature. slightly increases with humidity, and is only slightly affected my atmospheric pressure. These factors can introduce errors in measurements if not accounted for</a:t>
          </a:r>
        </a:p>
      </dsp:txBody>
      <dsp:txXfrm>
        <a:off x="559800" y="2891168"/>
        <a:ext cx="4320000" cy="937246"/>
      </dsp:txXfrm>
    </dsp:sp>
    <dsp:sp modelId="{A15C6FFB-EE47-4381-B649-3134FF2D237B}">
      <dsp:nvSpPr>
        <dsp:cNvPr id="0" name=""/>
        <dsp:cNvSpPr/>
      </dsp:nvSpPr>
      <dsp:spPr>
        <a:xfrm>
          <a:off x="5635800" y="52292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7BAA8C-9E85-44E0-8017-5C6AD836F6A4}">
      <dsp:nvSpPr>
        <dsp:cNvPr id="0" name=""/>
        <dsp:cNvSpPr/>
      </dsp:nvSpPr>
      <dsp:spPr>
        <a:xfrm>
          <a:off x="5635800" y="217705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dependence of temperature, humidity, and atmospheric pressure on the speed of sound? How does it affect the results?</a:t>
          </a:r>
        </a:p>
      </dsp:txBody>
      <dsp:txXfrm>
        <a:off x="5635800" y="2177058"/>
        <a:ext cx="4320000" cy="648000"/>
      </dsp:txXfrm>
    </dsp:sp>
    <dsp:sp modelId="{77891975-3660-426F-A6FB-1D2D4AF3FDBC}">
      <dsp:nvSpPr>
        <dsp:cNvPr id="0" name=""/>
        <dsp:cNvSpPr/>
      </dsp:nvSpPr>
      <dsp:spPr>
        <a:xfrm>
          <a:off x="5635800" y="2891168"/>
          <a:ext cx="4320000" cy="93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Answer: The Dependance of the speed of sound on temperature, humidity, and atmospheric pressure can introduce errors in measurements if these factors are not accounted for. For example, if the temperature is not constant during an experiment, the speed of sound will vary, leading to inaccuracies in the results. Similarly, changes in humidity and atmospheric pressure can also affect the speed of sound and introduce errors</a:t>
          </a:r>
        </a:p>
      </dsp:txBody>
      <dsp:txXfrm>
        <a:off x="5635800" y="2891168"/>
        <a:ext cx="4320000" cy="93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9A8B9-D78B-4ED6-9BB3-3A677807D5BC}">
      <dsp:nvSpPr>
        <dsp:cNvPr id="0" name=""/>
        <dsp:cNvSpPr/>
      </dsp:nvSpPr>
      <dsp:spPr>
        <a:xfrm rot="5400000">
          <a:off x="6301587" y="-2303662"/>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Answer: The variation from trial to trial indicates the reliability and uncertainty of the results. A small variation suggests high reliability while a large variation indicates greater uncertainty.</a:t>
          </a:r>
        </a:p>
      </dsp:txBody>
      <dsp:txXfrm rot="-5400000">
        <a:off x="3785616" y="295201"/>
        <a:ext cx="6647092" cy="1532257"/>
      </dsp:txXfrm>
    </dsp:sp>
    <dsp:sp modelId="{AFE69D39-AA74-4EF1-A536-DD86683BA91E}">
      <dsp:nvSpPr>
        <dsp:cNvPr id="0" name=""/>
        <dsp:cNvSpPr/>
      </dsp:nvSpPr>
      <dsp:spPr>
        <a:xfrm>
          <a:off x="0" y="53"/>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Briefly describe and explain the results.</a:t>
          </a:r>
        </a:p>
      </dsp:txBody>
      <dsp:txXfrm>
        <a:off x="103614" y="103667"/>
        <a:ext cx="3578388" cy="1915324"/>
      </dsp:txXfrm>
    </dsp:sp>
    <dsp:sp modelId="{161FDA1F-8543-4498-B12D-F23E6960D82E}">
      <dsp:nvSpPr>
        <dsp:cNvPr id="0" name=""/>
        <dsp:cNvSpPr/>
      </dsp:nvSpPr>
      <dsp:spPr>
        <a:xfrm rot="5400000">
          <a:off x="6301587" y="-74983"/>
          <a:ext cx="169804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Answer: The variation from trial to trial is quantified using metrics like the range and standard deviation. A small range and low standard deviation indicate low variation, suggesting high reliability and lower uncertainty in the results. Conversely, a large range and high standard deviation indicate significant variation, which suggests greater uncertainty about the results.</a:t>
          </a:r>
        </a:p>
      </dsp:txBody>
      <dsp:txXfrm rot="-5400000">
        <a:off x="3785616" y="2523880"/>
        <a:ext cx="6647092" cy="1532257"/>
      </dsp:txXfrm>
    </dsp:sp>
    <dsp:sp modelId="{044BF0C8-BBA3-43EB-85BF-6A01BAAA87A6}">
      <dsp:nvSpPr>
        <dsp:cNvPr id="0" name=""/>
        <dsp:cNvSpPr/>
      </dsp:nvSpPr>
      <dsp:spPr>
        <a:xfrm>
          <a:off x="0" y="2228732"/>
          <a:ext cx="378561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How much variation is there from trial to trial? What does this indicate about the uncertainty of the result?</a:t>
          </a:r>
        </a:p>
      </dsp:txBody>
      <dsp:txXfrm>
        <a:off x="103614" y="2332346"/>
        <a:ext cx="3578388" cy="1915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8454-C43D-48C9-A8D7-756027429A7B}">
      <dsp:nvSpPr>
        <dsp:cNvPr id="0" name=""/>
        <dsp:cNvSpPr/>
      </dsp:nvSpPr>
      <dsp:spPr>
        <a:xfrm>
          <a:off x="4621" y="559306"/>
          <a:ext cx="4040906" cy="3232725"/>
        </a:xfrm>
        <a:prstGeom prst="homePlate">
          <a:avLst>
            <a:gd name="adj" fmla="val 2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554" tIns="38100" rIns="570217" bIns="38100" numCol="1" spcCol="1270" anchor="ctr" anchorCtr="0">
          <a:noAutofit/>
        </a:bodyPr>
        <a:lstStyle/>
        <a:p>
          <a:pPr marL="0" lvl="0" indent="0" algn="ctr" defTabSz="666750">
            <a:lnSpc>
              <a:spcPct val="90000"/>
            </a:lnSpc>
            <a:spcBef>
              <a:spcPct val="0"/>
            </a:spcBef>
            <a:spcAft>
              <a:spcPct val="35000"/>
            </a:spcAft>
            <a:buNone/>
            <a:defRPr b="1"/>
          </a:pPr>
          <a:r>
            <a:rPr lang="en-US" sz="1500" b="1" i="0" kern="1200"/>
            <a:t>Functionality</a:t>
          </a:r>
          <a:r>
            <a:rPr lang="en-US" sz="1500" b="0" i="0" kern="1200"/>
            <a:t> </a:t>
          </a:r>
          <a:r>
            <a:rPr lang="en-US" sz="1500" b="1" i="0" kern="1200"/>
            <a:t>Fundamental Connection:</a:t>
          </a:r>
          <a:r>
            <a:rPr lang="en-US" sz="1500" b="0" i="0" kern="1200"/>
            <a:t> Linear and rotational motion are interconnected, with rotational variables serving as angular counterparts to linear variables. This relationship allows for the translation of concepts such as displacement, velocity, and acceleration from linear motion to rotational contexts.</a:t>
          </a:r>
          <a:endParaRPr lang="en-US" sz="1500" kern="1200"/>
        </a:p>
      </dsp:txBody>
      <dsp:txXfrm>
        <a:off x="4621" y="559306"/>
        <a:ext cx="3636815" cy="3232725"/>
      </dsp:txXfrm>
    </dsp:sp>
    <dsp:sp modelId="{2D64BF1E-C24F-49A2-A71A-1C45829681F1}">
      <dsp:nvSpPr>
        <dsp:cNvPr id="0" name=""/>
        <dsp:cNvSpPr/>
      </dsp:nvSpPr>
      <dsp:spPr>
        <a:xfrm>
          <a:off x="3237346" y="559306"/>
          <a:ext cx="4040906" cy="3232725"/>
        </a:xfrm>
        <a:prstGeom prst="chevron">
          <a:avLst>
            <a:gd name="adj" fmla="val 25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554" tIns="38100" rIns="142554" bIns="38100" numCol="1" spcCol="1270" anchor="t" anchorCtr="0">
          <a:noAutofit/>
        </a:bodyPr>
        <a:lstStyle/>
        <a:p>
          <a:pPr marL="0" lvl="0" indent="0" algn="l" defTabSz="666750">
            <a:lnSpc>
              <a:spcPct val="90000"/>
            </a:lnSpc>
            <a:spcBef>
              <a:spcPct val="0"/>
            </a:spcBef>
            <a:spcAft>
              <a:spcPct val="35000"/>
            </a:spcAft>
            <a:buNone/>
            <a:defRPr b="1"/>
          </a:pPr>
          <a:r>
            <a:rPr lang="en-US" sz="1500" b="1" i="0" kern="1200"/>
            <a:t>Key Features:</a:t>
          </a:r>
          <a:endParaRPr lang="en-US" sz="1500" kern="1200"/>
        </a:p>
        <a:p>
          <a:pPr marL="114300" lvl="1" indent="-114300" algn="l" defTabSz="533400">
            <a:lnSpc>
              <a:spcPct val="90000"/>
            </a:lnSpc>
            <a:spcBef>
              <a:spcPct val="0"/>
            </a:spcBef>
            <a:spcAft>
              <a:spcPct val="15000"/>
            </a:spcAft>
            <a:buChar char="•"/>
          </a:pPr>
          <a:r>
            <a:rPr lang="en-US" sz="1200" b="1" i="0" kern="1200"/>
            <a:t>Corresponding Quantities:</a:t>
          </a:r>
          <a:endParaRPr lang="en-US" sz="1200" kern="1200"/>
        </a:p>
        <a:p>
          <a:pPr marL="114300" lvl="1" indent="-114300" algn="l" defTabSz="533400">
            <a:lnSpc>
              <a:spcPct val="90000"/>
            </a:lnSpc>
            <a:spcBef>
              <a:spcPct val="0"/>
            </a:spcBef>
            <a:spcAft>
              <a:spcPct val="15000"/>
            </a:spcAft>
            <a:buChar char="•"/>
          </a:pPr>
          <a:r>
            <a:rPr lang="en-US" sz="1200" b="1" i="0" kern="1200" dirty="0"/>
            <a:t>Displacement:</a:t>
          </a:r>
          <a:r>
            <a:rPr lang="en-US" sz="1200" b="0" i="0" kern="1200" dirty="0"/>
            <a:t> Linear displacement is measured in meters, while rotational displacement (angle) is measured in radians.</a:t>
          </a:r>
        </a:p>
        <a:p>
          <a:pPr marL="114300" lvl="1" indent="-114300" algn="l" defTabSz="533400">
            <a:lnSpc>
              <a:spcPct val="90000"/>
            </a:lnSpc>
            <a:spcBef>
              <a:spcPct val="0"/>
            </a:spcBef>
            <a:spcAft>
              <a:spcPct val="15000"/>
            </a:spcAft>
            <a:buChar char="•"/>
          </a:pPr>
          <a:r>
            <a:rPr lang="en-US" sz="1200" b="1" i="0" kern="1200"/>
            <a:t>Velocity:</a:t>
          </a:r>
          <a:r>
            <a:rPr lang="en-US" sz="1200" b="0" i="0" kern="1200"/>
            <a:t> Linear velocity is the rate of change of linear displacement (m/s), whereas angular velocity is the rate of change of angular displacement (radians/s).</a:t>
          </a:r>
        </a:p>
      </dsp:txBody>
      <dsp:txXfrm>
        <a:off x="4045527" y="559306"/>
        <a:ext cx="2424544" cy="3232725"/>
      </dsp:txXfrm>
    </dsp:sp>
    <dsp:sp modelId="{A6C75CD9-E13B-4B5C-AFA5-B284A5865E06}">
      <dsp:nvSpPr>
        <dsp:cNvPr id="0" name=""/>
        <dsp:cNvSpPr/>
      </dsp:nvSpPr>
      <dsp:spPr>
        <a:xfrm>
          <a:off x="6470072" y="559306"/>
          <a:ext cx="4040906" cy="3232725"/>
        </a:xfrm>
        <a:prstGeom prst="chevron">
          <a:avLst>
            <a:gd name="adj" fmla="val 25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554" tIns="38100" rIns="142554" bIns="38100" numCol="1" spcCol="1270" anchor="ctr" anchorCtr="0">
          <a:noAutofit/>
        </a:bodyPr>
        <a:lstStyle/>
        <a:p>
          <a:pPr marL="0" lvl="0" indent="0" algn="ctr" defTabSz="666750">
            <a:lnSpc>
              <a:spcPct val="90000"/>
            </a:lnSpc>
            <a:spcBef>
              <a:spcPct val="0"/>
            </a:spcBef>
            <a:spcAft>
              <a:spcPct val="35000"/>
            </a:spcAft>
            <a:buNone/>
            <a:defRPr b="1"/>
          </a:pPr>
          <a:r>
            <a:rPr lang="en-US" sz="1500" b="1" i="0" kern="1200"/>
            <a:t>Equations of Motion:</a:t>
          </a:r>
          <a:r>
            <a:rPr lang="en-US" sz="1500" b="0" i="0" kern="1200"/>
            <a:t> The equations governing linear motion have analogous forms in rotational motion, facilitating the calculation of rotational dynamics using familiar linear concepts.</a:t>
          </a:r>
        </a:p>
        <a:p>
          <a:pPr marL="0" lvl="0" indent="0" algn="ctr" defTabSz="666750">
            <a:lnSpc>
              <a:spcPct val="90000"/>
            </a:lnSpc>
            <a:spcBef>
              <a:spcPct val="0"/>
            </a:spcBef>
            <a:spcAft>
              <a:spcPct val="35000"/>
            </a:spcAft>
            <a:buNone/>
          </a:pPr>
          <a:r>
            <a:rPr lang="en-US" sz="1500" b="0" i="0" kern="1200"/>
            <a:t>Understanding these parallels enhances comprehension of motion dynamics, enabling analysis and problem-solving in mechanical systems.</a:t>
          </a:r>
          <a:endParaRPr lang="en-US" sz="1500" kern="1200"/>
        </a:p>
      </dsp:txBody>
      <dsp:txXfrm>
        <a:off x="7278253" y="559306"/>
        <a:ext cx="2424544" cy="323272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1C21B-8F94-4917-95BD-B24678A89950}"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F3949-CC2D-458F-BF9E-BE23FEA7315C}" type="slidenum">
              <a:rPr lang="en-US" smtClean="0"/>
              <a:t>‹#›</a:t>
            </a:fld>
            <a:endParaRPr lang="en-US"/>
          </a:p>
        </p:txBody>
      </p:sp>
    </p:spTree>
    <p:extLst>
      <p:ext uri="{BB962C8B-B14F-4D97-AF65-F5344CB8AC3E}">
        <p14:creationId xmlns:p14="http://schemas.microsoft.com/office/powerpoint/2010/main" val="232629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14ED-D7FA-3891-8A29-355B9BA1B1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422A5-D3DB-9E7D-D792-BF0ADF6C5D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58DB85-A414-51AF-0592-A8A09237D258}"/>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5913B15B-ACB6-959D-7414-50A9BF1BD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2B510-D8A3-B745-0F52-E6F136BBEEB2}"/>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31183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3889-80F0-AE91-ECD9-18B273D904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CD93C-A236-7210-58A2-BB9DDC2F0A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11156-50EE-777E-75BB-C9F6DD7749F1}"/>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D3D4315E-F10D-006E-BF8A-10DB9EEB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B351D-7407-FE08-7D52-92345E377B9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6235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FFA96A-4CCA-8C54-C20A-F011CCDEC5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C63F90-4BD8-AF48-F216-F6A135D5E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24BE-BA84-97B9-F09B-D9477F5B2B0C}"/>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C429BA1B-D69A-94E1-C236-2F5DA2C0C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53BB7-70A9-5E03-250E-53F9B177BA76}"/>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162723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C0F9-6173-0048-BAC2-521587C21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AC912-213F-E026-E9C7-9AA1B9278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C245B-A547-59AF-4FDD-361F824788AB}"/>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3FBDF1F2-B152-571E-739E-DD0F84EAF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B6E1D-5EE6-8926-77C5-79D9136349A3}"/>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997238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78D-F7FD-D49C-B832-E9DC548B8B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ABDB23-EC4E-3CDD-4037-C5B57BD09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18ACF8-C977-FB0E-C851-D820C6292291}"/>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E50D6FB8-195D-81D0-C91F-14FC2A0BD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33178-35EC-86AA-BB59-E13DA16061F3}"/>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02197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B97F-AB71-D6D4-CA91-E9CF9080B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76BAF-A0B6-D690-26F9-CFAB53C9D4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858F47-7E72-F393-DA68-8F185ECD6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1D2463-A8A0-68DC-BFCE-1AF5DBF82F8F}"/>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6" name="Footer Placeholder 5">
            <a:extLst>
              <a:ext uri="{FF2B5EF4-FFF2-40B4-BE49-F238E27FC236}">
                <a16:creationId xmlns:a16="http://schemas.microsoft.com/office/drawing/2014/main" id="{A6985BD0-183E-8D3A-0D63-AA6A4953E0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5C502-DB7E-8967-16A3-83B1AE29489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05710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6777-71AF-DF45-0F89-D3EE01209A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981D2-8843-3197-D117-DD271A9761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BDF77A-8F01-7AB5-65BB-6073AC563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DA1BB-1017-E4D5-485C-8905E72B8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828D0-DD9A-574A-B316-6BCD85B221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62D68-B0A3-58A6-EB91-352BEDF22FB6}"/>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8" name="Footer Placeholder 7">
            <a:extLst>
              <a:ext uri="{FF2B5EF4-FFF2-40B4-BE49-F238E27FC236}">
                <a16:creationId xmlns:a16="http://schemas.microsoft.com/office/drawing/2014/main" id="{93465080-580F-A94D-804F-29F4F09531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F7749-FD82-7098-B180-D321F73EF1DF}"/>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2624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A6D5-E5B2-8600-5CA7-AA2DFCCD10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6E4A8-41F6-AFBA-E1F2-D20D6616296D}"/>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4" name="Footer Placeholder 3">
            <a:extLst>
              <a:ext uri="{FF2B5EF4-FFF2-40B4-BE49-F238E27FC236}">
                <a16:creationId xmlns:a16="http://schemas.microsoft.com/office/drawing/2014/main" id="{8C53E9FB-4CC2-2740-C42D-B4D9FEE3C9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453CCD-671C-C43F-6503-31E71AB0E403}"/>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60041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0D0E-19F2-5316-C87F-AB2733994296}"/>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3" name="Footer Placeholder 2">
            <a:extLst>
              <a:ext uri="{FF2B5EF4-FFF2-40B4-BE49-F238E27FC236}">
                <a16:creationId xmlns:a16="http://schemas.microsoft.com/office/drawing/2014/main" id="{6FA5959D-E231-FEC9-91BD-C5A6963ECA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B8B13-6061-6568-927E-5C10229334AD}"/>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3789624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3BC9-5942-DBB2-5939-2D65165F4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32EBF0-D4EA-7D80-DDFB-E3F4A1C235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4A7114-3346-BC68-4C0D-28C9838EE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F0BF1-9DB7-194D-B38A-239116E21CD1}"/>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6" name="Footer Placeholder 5">
            <a:extLst>
              <a:ext uri="{FF2B5EF4-FFF2-40B4-BE49-F238E27FC236}">
                <a16:creationId xmlns:a16="http://schemas.microsoft.com/office/drawing/2014/main" id="{2B260D11-F4C2-EAAE-D6F9-852F18D1C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CDEA9-6F2F-8772-2FE5-AD60D896F434}"/>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181663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79A9-1DAD-51B7-5A4B-5F609411B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9CE2D-FDA8-9C78-0916-0E5934D946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9C67F-72D9-1D4C-27AB-9C6070910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E0303-F88F-AAF9-5A40-D6A1D3ABD7BB}"/>
              </a:ext>
            </a:extLst>
          </p:cNvPr>
          <p:cNvSpPr>
            <a:spLocks noGrp="1"/>
          </p:cNvSpPr>
          <p:nvPr>
            <p:ph type="dt" sz="half" idx="10"/>
          </p:nvPr>
        </p:nvSpPr>
        <p:spPr/>
        <p:txBody>
          <a:bodyPr/>
          <a:lstStyle/>
          <a:p>
            <a:fld id="{7D63DFA5-4E5D-4214-98AC-2EA4856A2742}" type="datetimeFigureOut">
              <a:rPr lang="en-US" smtClean="0"/>
              <a:t>10/23/2024</a:t>
            </a:fld>
            <a:endParaRPr lang="en-US"/>
          </a:p>
        </p:txBody>
      </p:sp>
      <p:sp>
        <p:nvSpPr>
          <p:cNvPr id="6" name="Footer Placeholder 5">
            <a:extLst>
              <a:ext uri="{FF2B5EF4-FFF2-40B4-BE49-F238E27FC236}">
                <a16:creationId xmlns:a16="http://schemas.microsoft.com/office/drawing/2014/main" id="{88CE2094-31F1-2F4D-5119-DAA415DC2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E782C-3524-2F35-8227-25A76D4EAE9B}"/>
              </a:ext>
            </a:extLst>
          </p:cNvPr>
          <p:cNvSpPr>
            <a:spLocks noGrp="1"/>
          </p:cNvSpPr>
          <p:nvPr>
            <p:ph type="sldNum" sz="quarter" idx="12"/>
          </p:nvPr>
        </p:nvSpPr>
        <p:spPr/>
        <p:txBody>
          <a:bodyPr/>
          <a:lstStyle/>
          <a:p>
            <a:fld id="{4CA0CAEE-55A8-4312-9570-158A20A69D04}" type="slidenum">
              <a:rPr lang="en-US" smtClean="0"/>
              <a:t>‹#›</a:t>
            </a:fld>
            <a:endParaRPr lang="en-US"/>
          </a:p>
        </p:txBody>
      </p:sp>
    </p:spTree>
    <p:extLst>
      <p:ext uri="{BB962C8B-B14F-4D97-AF65-F5344CB8AC3E}">
        <p14:creationId xmlns:p14="http://schemas.microsoft.com/office/powerpoint/2010/main" val="9220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9DDE34-3D86-A84F-CBA4-C949D2A69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4C818-811D-CBA0-31C7-B21109C4F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43812-7893-99C8-BB42-7B4040610E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3DFA5-4E5D-4214-98AC-2EA4856A2742}" type="datetimeFigureOut">
              <a:rPr lang="en-US" smtClean="0"/>
              <a:t>10/23/2024</a:t>
            </a:fld>
            <a:endParaRPr lang="en-US"/>
          </a:p>
        </p:txBody>
      </p:sp>
      <p:sp>
        <p:nvSpPr>
          <p:cNvPr id="5" name="Footer Placeholder 4">
            <a:extLst>
              <a:ext uri="{FF2B5EF4-FFF2-40B4-BE49-F238E27FC236}">
                <a16:creationId xmlns:a16="http://schemas.microsoft.com/office/drawing/2014/main" id="{0F8F3542-CDAB-9957-2985-B7E02D5B7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4AE5A3-091F-3797-BC84-42CB735C97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0CAEE-55A8-4312-9570-158A20A69D04}" type="slidenum">
              <a:rPr lang="en-US" smtClean="0"/>
              <a:t>‹#›</a:t>
            </a:fld>
            <a:endParaRPr lang="en-US"/>
          </a:p>
        </p:txBody>
      </p:sp>
    </p:spTree>
    <p:extLst>
      <p:ext uri="{BB962C8B-B14F-4D97-AF65-F5344CB8AC3E}">
        <p14:creationId xmlns:p14="http://schemas.microsoft.com/office/powerpoint/2010/main" val="104280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earn.sparkfun.com/tutorials/qwiic-ultrasonic-distance-sensor-hc-sr04-hookup-guide/all" TargetMode="External"/><Relationship Id="rId2" Type="http://schemas.openxmlformats.org/officeDocument/2006/relationships/hyperlink" Target="https://learn.adafruit.com/ultrasonic-sonar-distance-sensors?view=all" TargetMode="External"/><Relationship Id="rId1" Type="http://schemas.openxmlformats.org/officeDocument/2006/relationships/slideLayout" Target="../slideLayouts/slideLayout2.xml"/><Relationship Id="rId5" Type="http://schemas.openxmlformats.org/officeDocument/2006/relationships/hyperlink" Target="https://projecthub.arduino.cc/Isaac100/getting-started-with-the-hc-sr04-ultrasonic-sensor-7cabe1" TargetMode="External"/><Relationship Id="rId4" Type="http://schemas.openxmlformats.org/officeDocument/2006/relationships/hyperlink" Target="http://www.solidswiki.com/index.php/Ultrasonic_Sensor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wokwi.com/parts/wokwi-ky-040" TargetMode="External"/><Relationship Id="rId2" Type="http://schemas.openxmlformats.org/officeDocument/2006/relationships/hyperlink" Target="https://forum.fritzing.org/t/ky-040-rotary-encoder-breakout-board-part/11073" TargetMode="External"/><Relationship Id="rId1" Type="http://schemas.openxmlformats.org/officeDocument/2006/relationships/slideLayout" Target="../slideLayouts/slideLayout2.xml"/><Relationship Id="rId4" Type="http://schemas.openxmlformats.org/officeDocument/2006/relationships/hyperlink" Target="https://github.com/dmachard/KY040-rotar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ps.honeywell.com/us/en/products/sensing-solutions/industrial-sensing/industrial-sensors/magnetic-sensors" TargetMode="External"/><Relationship Id="rId2" Type="http://schemas.openxmlformats.org/officeDocument/2006/relationships/hyperlink" Target="https://www.ti.com/sensors/magnetic-sensors/linear-hall-effect-sensors/products.html" TargetMode="External"/><Relationship Id="rId1" Type="http://schemas.openxmlformats.org/officeDocument/2006/relationships/slideLayout" Target="../slideLayouts/slideLayout2.xml"/><Relationship Id="rId4" Type="http://schemas.openxmlformats.org/officeDocument/2006/relationships/hyperlink" Target="https://en.m.wikipedia.org/wiki/Hall_effect"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wirling Pattern">
            <a:extLst>
              <a:ext uri="{FF2B5EF4-FFF2-40B4-BE49-F238E27FC236}">
                <a16:creationId xmlns:a16="http://schemas.microsoft.com/office/drawing/2014/main" id="{82388C6E-F5E5-F559-46BC-32D17E3CAA1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7E1C5-2345-6D15-827D-D5C0DD1CF0E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Johnathan Rodriguez</a:t>
            </a:r>
          </a:p>
        </p:txBody>
      </p:sp>
      <p:sp>
        <p:nvSpPr>
          <p:cNvPr id="3" name="Subtitle 2">
            <a:extLst>
              <a:ext uri="{FF2B5EF4-FFF2-40B4-BE49-F238E27FC236}">
                <a16:creationId xmlns:a16="http://schemas.microsoft.com/office/drawing/2014/main" id="{6C0D30E2-0B28-DC7D-1336-A92216479D2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PHYS204 Final Course Project</a:t>
            </a:r>
          </a:p>
        </p:txBody>
      </p:sp>
    </p:spTree>
    <p:extLst>
      <p:ext uri="{BB962C8B-B14F-4D97-AF65-F5344CB8AC3E}">
        <p14:creationId xmlns:p14="http://schemas.microsoft.com/office/powerpoint/2010/main" val="234278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737E22B-7BCB-4992-85CF-CCAF15D9C7BB}"/>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Rubric – Due at the end of Week 3</a:t>
            </a:r>
          </a:p>
        </p:txBody>
      </p:sp>
      <p:graphicFrame>
        <p:nvGraphicFramePr>
          <p:cNvPr id="4" name="Content Placeholder 3">
            <a:extLst>
              <a:ext uri="{FF2B5EF4-FFF2-40B4-BE49-F238E27FC236}">
                <a16:creationId xmlns:a16="http://schemas.microsoft.com/office/drawing/2014/main" id="{8C7E413A-6A9E-428D-A079-5F9139C3575C}"/>
              </a:ext>
            </a:extLst>
          </p:cNvPr>
          <p:cNvGraphicFramePr>
            <a:graphicFrameLocks noGrp="1"/>
          </p:cNvGraphicFramePr>
          <p:nvPr>
            <p:ph idx="1"/>
            <p:extLst>
              <p:ext uri="{D42A27DB-BD31-4B8C-83A1-F6EECF244321}">
                <p14:modId xmlns:p14="http://schemas.microsoft.com/office/powerpoint/2010/main" val="2234556505"/>
              </p:ext>
            </p:extLst>
          </p:nvPr>
        </p:nvGraphicFramePr>
        <p:xfrm>
          <a:off x="876690" y="2194678"/>
          <a:ext cx="10439010" cy="3777198"/>
        </p:xfrm>
        <a:graphic>
          <a:graphicData uri="http://schemas.openxmlformats.org/drawingml/2006/table">
            <a:tbl>
              <a:tblPr firstRow="1" bandRow="1">
                <a:tableStyleId>{5C22544A-7EE6-4342-B048-85BDC9FD1C3A}</a:tableStyleId>
              </a:tblPr>
              <a:tblGrid>
                <a:gridCol w="2482399">
                  <a:extLst>
                    <a:ext uri="{9D8B030D-6E8A-4147-A177-3AD203B41FA5}">
                      <a16:colId xmlns:a16="http://schemas.microsoft.com/office/drawing/2014/main" val="2494064502"/>
                    </a:ext>
                  </a:extLst>
                </a:gridCol>
                <a:gridCol w="6444531">
                  <a:extLst>
                    <a:ext uri="{9D8B030D-6E8A-4147-A177-3AD203B41FA5}">
                      <a16:colId xmlns:a16="http://schemas.microsoft.com/office/drawing/2014/main" val="1566128757"/>
                    </a:ext>
                  </a:extLst>
                </a:gridCol>
                <a:gridCol w="1512080">
                  <a:extLst>
                    <a:ext uri="{9D8B030D-6E8A-4147-A177-3AD203B41FA5}">
                      <a16:colId xmlns:a16="http://schemas.microsoft.com/office/drawing/2014/main" val="722685570"/>
                    </a:ext>
                  </a:extLst>
                </a:gridCol>
              </a:tblGrid>
              <a:tr h="617961">
                <a:tc>
                  <a:txBody>
                    <a:bodyPr/>
                    <a:lstStyle/>
                    <a:p>
                      <a:r>
                        <a:rPr lang="en-US" sz="2900"/>
                        <a:t>Activity</a:t>
                      </a:r>
                    </a:p>
                  </a:txBody>
                  <a:tcPr marL="145548" marR="145548" marT="72774" marB="72774"/>
                </a:tc>
                <a:tc>
                  <a:txBody>
                    <a:bodyPr/>
                    <a:lstStyle/>
                    <a:p>
                      <a:r>
                        <a:rPr lang="en-US" sz="2900"/>
                        <a:t>Requirement(s)</a:t>
                      </a:r>
                    </a:p>
                  </a:txBody>
                  <a:tcPr marL="145548" marR="145548" marT="72774" marB="72774"/>
                </a:tc>
                <a:tc>
                  <a:txBody>
                    <a:bodyPr/>
                    <a:lstStyle/>
                    <a:p>
                      <a:r>
                        <a:rPr lang="en-US" sz="2900"/>
                        <a:t>Points</a:t>
                      </a:r>
                    </a:p>
                  </a:txBody>
                  <a:tcPr marL="145548" marR="145548" marT="72774" marB="72774"/>
                </a:tc>
                <a:extLst>
                  <a:ext uri="{0D108BD9-81ED-4DB2-BD59-A6C34878D82A}">
                    <a16:rowId xmlns:a16="http://schemas.microsoft.com/office/drawing/2014/main" val="2671127368"/>
                  </a:ext>
                </a:extLst>
              </a:tr>
              <a:tr h="1053079">
                <a:tc>
                  <a:txBody>
                    <a:bodyPr/>
                    <a:lstStyle/>
                    <a:p>
                      <a:r>
                        <a:rPr lang="en-US" sz="2900"/>
                        <a:t>Data collection</a:t>
                      </a:r>
                    </a:p>
                  </a:txBody>
                  <a:tcPr marL="145548" marR="145548" marT="72774" marB="72774"/>
                </a:tc>
                <a:tc>
                  <a:txBody>
                    <a:bodyPr/>
                    <a:lstStyle/>
                    <a:p>
                      <a:r>
                        <a:rPr lang="en-US" sz="2900"/>
                        <a:t>Complete table with data</a:t>
                      </a:r>
                    </a:p>
                  </a:txBody>
                  <a:tcPr marL="145548" marR="145548" marT="72774" marB="72774"/>
                </a:tc>
                <a:tc>
                  <a:txBody>
                    <a:bodyPr/>
                    <a:lstStyle/>
                    <a:p>
                      <a:r>
                        <a:rPr lang="en-US" sz="2900"/>
                        <a:t>20</a:t>
                      </a:r>
                    </a:p>
                  </a:txBody>
                  <a:tcPr marL="145548" marR="145548" marT="72774" marB="72774"/>
                </a:tc>
                <a:extLst>
                  <a:ext uri="{0D108BD9-81ED-4DB2-BD59-A6C34878D82A}">
                    <a16:rowId xmlns:a16="http://schemas.microsoft.com/office/drawing/2014/main" val="851364322"/>
                  </a:ext>
                </a:extLst>
              </a:tr>
              <a:tr h="10530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a:t>Data analysis</a:t>
                      </a:r>
                    </a:p>
                  </a:txBody>
                  <a:tcPr marL="145548" marR="145548" marT="72774" marB="72774"/>
                </a:tc>
                <a:tc>
                  <a:txBody>
                    <a:bodyPr/>
                    <a:lstStyle/>
                    <a:p>
                      <a:pPr lvl="0"/>
                      <a:r>
                        <a:rPr lang="en-US" sz="2900" kern="1200">
                          <a:solidFill>
                            <a:schemeClr val="dk1"/>
                          </a:solidFill>
                          <a:effectLst/>
                          <a:latin typeface="+mn-lt"/>
                          <a:ea typeface="+mn-ea"/>
                          <a:cs typeface="+mn-cs"/>
                        </a:rPr>
                        <a:t>Calculate values to validate data and include correct units</a:t>
                      </a:r>
                    </a:p>
                  </a:txBody>
                  <a:tcPr marL="145548" marR="145548" marT="72774" marB="72774"/>
                </a:tc>
                <a:tc>
                  <a:txBody>
                    <a:bodyPr/>
                    <a:lstStyle/>
                    <a:p>
                      <a:r>
                        <a:rPr lang="en-US" sz="2900"/>
                        <a:t>15</a:t>
                      </a:r>
                    </a:p>
                  </a:txBody>
                  <a:tcPr marL="145548" marR="145548" marT="72774" marB="72774"/>
                </a:tc>
                <a:extLst>
                  <a:ext uri="{0D108BD9-81ED-4DB2-BD59-A6C34878D82A}">
                    <a16:rowId xmlns:a16="http://schemas.microsoft.com/office/drawing/2014/main" val="620612053"/>
                  </a:ext>
                </a:extLst>
              </a:tr>
              <a:tr h="1053079">
                <a:tc>
                  <a:txBody>
                    <a:bodyPr/>
                    <a:lstStyle/>
                    <a:p>
                      <a:r>
                        <a:rPr lang="en-US" sz="2900"/>
                        <a:t>Conclusions</a:t>
                      </a:r>
                    </a:p>
                  </a:txBody>
                  <a:tcPr marL="145548" marR="145548" marT="72774" marB="7277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900"/>
                        <a:t>Answer all questions </a:t>
                      </a:r>
                      <a:r>
                        <a:rPr lang="en-US" sz="2900" kern="1200">
                          <a:solidFill>
                            <a:schemeClr val="dk1"/>
                          </a:solidFill>
                          <a:effectLst/>
                          <a:latin typeface="+mn-lt"/>
                          <a:ea typeface="+mn-ea"/>
                          <a:cs typeface="+mn-cs"/>
                        </a:rPr>
                        <a:t>to draw valid conclusions from data</a:t>
                      </a:r>
                      <a:endParaRPr lang="en-US" sz="2900"/>
                    </a:p>
                  </a:txBody>
                  <a:tcPr marL="145548" marR="145548" marT="72774" marB="72774"/>
                </a:tc>
                <a:tc>
                  <a:txBody>
                    <a:bodyPr/>
                    <a:lstStyle/>
                    <a:p>
                      <a:r>
                        <a:rPr lang="en-US" sz="2900"/>
                        <a:t>15</a:t>
                      </a:r>
                    </a:p>
                  </a:txBody>
                  <a:tcPr marL="145548" marR="145548" marT="72774" marB="72774"/>
                </a:tc>
                <a:extLst>
                  <a:ext uri="{0D108BD9-81ED-4DB2-BD59-A6C34878D82A}">
                    <a16:rowId xmlns:a16="http://schemas.microsoft.com/office/drawing/2014/main" val="1007380828"/>
                  </a:ext>
                </a:extLst>
              </a:tr>
            </a:tbl>
          </a:graphicData>
        </a:graphic>
      </p:graphicFrame>
    </p:spTree>
    <p:extLst>
      <p:ext uri="{BB962C8B-B14F-4D97-AF65-F5344CB8AC3E}">
        <p14:creationId xmlns:p14="http://schemas.microsoft.com/office/powerpoint/2010/main" val="2666727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Data Collection</a:t>
            </a:r>
          </a:p>
        </p:txBody>
      </p:sp>
      <p:graphicFrame>
        <p:nvGraphicFramePr>
          <p:cNvPr id="9" name="Table 8">
            <a:extLst>
              <a:ext uri="{FF2B5EF4-FFF2-40B4-BE49-F238E27FC236}">
                <a16:creationId xmlns:a16="http://schemas.microsoft.com/office/drawing/2014/main" id="{691AF4BC-7AC1-4F23-BCE8-BB35FAEC7EF4}"/>
              </a:ext>
            </a:extLst>
          </p:cNvPr>
          <p:cNvGraphicFramePr>
            <a:graphicFrameLocks noGrp="1"/>
          </p:cNvGraphicFramePr>
          <p:nvPr>
            <p:extLst>
              <p:ext uri="{D42A27DB-BD31-4B8C-83A1-F6EECF244321}">
                <p14:modId xmlns:p14="http://schemas.microsoft.com/office/powerpoint/2010/main" val="599552971"/>
              </p:ext>
            </p:extLst>
          </p:nvPr>
        </p:nvGraphicFramePr>
        <p:xfrm>
          <a:off x="735178" y="1110339"/>
          <a:ext cx="10786265" cy="3852267"/>
        </p:xfrm>
        <a:graphic>
          <a:graphicData uri="http://schemas.openxmlformats.org/drawingml/2006/table">
            <a:tbl>
              <a:tblPr firstRow="1" firstCol="1" bandRow="1">
                <a:tableStyleId>{5C22544A-7EE6-4342-B048-85BDC9FD1C3A}</a:tableStyleId>
              </a:tblPr>
              <a:tblGrid>
                <a:gridCol w="940701">
                  <a:extLst>
                    <a:ext uri="{9D8B030D-6E8A-4147-A177-3AD203B41FA5}">
                      <a16:colId xmlns:a16="http://schemas.microsoft.com/office/drawing/2014/main" val="2680175028"/>
                    </a:ext>
                  </a:extLst>
                </a:gridCol>
                <a:gridCol w="1524578">
                  <a:extLst>
                    <a:ext uri="{9D8B030D-6E8A-4147-A177-3AD203B41FA5}">
                      <a16:colId xmlns:a16="http://schemas.microsoft.com/office/drawing/2014/main" val="1768498984"/>
                    </a:ext>
                  </a:extLst>
                </a:gridCol>
                <a:gridCol w="1655730">
                  <a:extLst>
                    <a:ext uri="{9D8B030D-6E8A-4147-A177-3AD203B41FA5}">
                      <a16:colId xmlns:a16="http://schemas.microsoft.com/office/drawing/2014/main" val="1249046169"/>
                    </a:ext>
                  </a:extLst>
                </a:gridCol>
                <a:gridCol w="2573790">
                  <a:extLst>
                    <a:ext uri="{9D8B030D-6E8A-4147-A177-3AD203B41FA5}">
                      <a16:colId xmlns:a16="http://schemas.microsoft.com/office/drawing/2014/main" val="4042757085"/>
                    </a:ext>
                  </a:extLst>
                </a:gridCol>
                <a:gridCol w="1655730">
                  <a:extLst>
                    <a:ext uri="{9D8B030D-6E8A-4147-A177-3AD203B41FA5}">
                      <a16:colId xmlns:a16="http://schemas.microsoft.com/office/drawing/2014/main" val="3508748709"/>
                    </a:ext>
                  </a:extLst>
                </a:gridCol>
                <a:gridCol w="2435736">
                  <a:extLst>
                    <a:ext uri="{9D8B030D-6E8A-4147-A177-3AD203B41FA5}">
                      <a16:colId xmlns:a16="http://schemas.microsoft.com/office/drawing/2014/main" val="650233730"/>
                    </a:ext>
                  </a:extLst>
                </a:gridCol>
              </a:tblGrid>
              <a:tr h="1466688">
                <a:tc>
                  <a:txBody>
                    <a:bodyPr/>
                    <a:lstStyle/>
                    <a:p>
                      <a:pPr marL="0" marR="0" algn="ctr">
                        <a:spcBef>
                          <a:spcPts val="0"/>
                        </a:spcBef>
                        <a:spcAft>
                          <a:spcPts val="0"/>
                        </a:spcAft>
                      </a:pPr>
                      <a:r>
                        <a:rPr lang="en-US" sz="2300" kern="100">
                          <a:effectLst/>
                          <a:latin typeface="+mn-lt"/>
                        </a:rPr>
                        <a:t>Trial</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Ruler Distance (cm)</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Total Roundtrip Distance (m)</a:t>
                      </a:r>
                    </a:p>
                  </a:txBody>
                  <a:tcPr marL="99399" marR="99399" marT="0" marB="0" anchor="ctr"/>
                </a:tc>
                <a:tc>
                  <a:txBody>
                    <a:bodyPr/>
                    <a:lstStyle/>
                    <a:p>
                      <a:pPr marL="0" marR="0" algn="ctr">
                        <a:spcBef>
                          <a:spcPts val="0"/>
                        </a:spcBef>
                        <a:spcAft>
                          <a:spcPts val="0"/>
                        </a:spcAft>
                      </a:pPr>
                      <a:r>
                        <a:rPr lang="en-US" sz="2300" b="1" kern="1200">
                          <a:solidFill>
                            <a:schemeClr val="lt1"/>
                          </a:solidFill>
                          <a:effectLst/>
                          <a:latin typeface="+mn-lt"/>
                          <a:ea typeface="+mn-ea"/>
                          <a:cs typeface="+mn-cs"/>
                        </a:rPr>
                        <a:t>Time from Serial Monitor (microseconds)</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Roundtrip time (s)</a:t>
                      </a:r>
                    </a:p>
                  </a:txBody>
                  <a:tcPr marL="99399" marR="99399" marT="0" marB="0" anchor="ctr"/>
                </a:tc>
                <a:tc>
                  <a:txBody>
                    <a:bodyPr/>
                    <a:lstStyle/>
                    <a:p>
                      <a:pPr marL="0" marR="0" algn="ctr">
                        <a:spcBef>
                          <a:spcPts val="0"/>
                        </a:spcBef>
                        <a:spcAft>
                          <a:spcPts val="0"/>
                        </a:spcAft>
                      </a:pPr>
                      <a:r>
                        <a:rPr lang="en-US" sz="2300" kern="100">
                          <a:effectLst/>
                          <a:latin typeface="+mn-lt"/>
                        </a:rPr>
                        <a:t>Velocity = distance/time (m/s)</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2156371964"/>
                  </a:ext>
                </a:extLst>
              </a:tr>
              <a:tr h="759851">
                <a:tc>
                  <a:txBody>
                    <a:bodyPr/>
                    <a:lstStyle/>
                    <a:p>
                      <a:pPr marL="0" marR="0" algn="ctr">
                        <a:spcBef>
                          <a:spcPts val="0"/>
                        </a:spcBef>
                        <a:spcAft>
                          <a:spcPts val="0"/>
                        </a:spcAft>
                      </a:pPr>
                      <a:r>
                        <a:rPr lang="en-US" sz="2300" kern="100">
                          <a:effectLst/>
                          <a:latin typeface="+mn-lt"/>
                        </a:rPr>
                        <a:t>1</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8 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0.16 m</a:t>
                      </a:r>
                    </a:p>
                  </a:txBody>
                  <a:tcPr marL="99399" marR="99399" marT="0" marB="0" anchor="ctr"/>
                </a:tc>
                <a:tc>
                  <a:txBody>
                    <a:bodyPr/>
                    <a:lstStyle/>
                    <a:p>
                      <a:pPr marL="0" marR="0" algn="ctr">
                        <a:spcBef>
                          <a:spcPts val="0"/>
                        </a:spcBef>
                        <a:spcAft>
                          <a:spcPts val="0"/>
                        </a:spcAft>
                      </a:pPr>
                      <a:r>
                        <a:rPr lang="en-US" sz="2300" kern="100">
                          <a:effectLst/>
                          <a:latin typeface="+mn-lt"/>
                        </a:rPr>
                        <a:t> 492</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0.000492</a:t>
                      </a:r>
                    </a:p>
                  </a:txBody>
                  <a:tcPr marL="99399" marR="99399" marT="0" marB="0" anchor="ctr"/>
                </a:tc>
                <a:tc>
                  <a:txBody>
                    <a:bodyPr/>
                    <a:lstStyle/>
                    <a:p>
                      <a:pPr marL="0" marR="0" algn="ctr">
                        <a:spcBef>
                          <a:spcPts val="0"/>
                        </a:spcBef>
                        <a:spcAft>
                          <a:spcPts val="0"/>
                        </a:spcAft>
                      </a:pPr>
                      <a:r>
                        <a:rPr lang="en-US" sz="2300" kern="100">
                          <a:effectLst/>
                          <a:latin typeface="+mn-lt"/>
                        </a:rPr>
                        <a:t>016/0.000492 = 325 m/s</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3891295801"/>
                  </a:ext>
                </a:extLst>
              </a:tr>
              <a:tr h="406432">
                <a:tc>
                  <a:txBody>
                    <a:bodyPr/>
                    <a:lstStyle/>
                    <a:p>
                      <a:pPr marL="0" marR="0" algn="ctr">
                        <a:spcBef>
                          <a:spcPts val="0"/>
                        </a:spcBef>
                        <a:spcAft>
                          <a:spcPts val="0"/>
                        </a:spcAft>
                      </a:pPr>
                      <a:r>
                        <a:rPr lang="en-US" sz="2300" kern="100">
                          <a:effectLst/>
                          <a:latin typeface="+mn-lt"/>
                        </a:rPr>
                        <a:t>2</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 10</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0.01</a:t>
                      </a:r>
                    </a:p>
                  </a:txBody>
                  <a:tcPr marL="99399" marR="99399" marT="0" marB="0" anchor="ctr"/>
                </a:tc>
                <a:tc>
                  <a:txBody>
                    <a:bodyPr/>
                    <a:lstStyle/>
                    <a:p>
                      <a:pPr marL="0" marR="0" algn="ctr">
                        <a:spcBef>
                          <a:spcPts val="0"/>
                        </a:spcBef>
                        <a:spcAft>
                          <a:spcPts val="0"/>
                        </a:spcAft>
                      </a:pPr>
                      <a:r>
                        <a:rPr lang="en-US" sz="2300" kern="100">
                          <a:effectLst/>
                          <a:latin typeface="+mn-lt"/>
                        </a:rPr>
                        <a:t> 586</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0.000586</a:t>
                      </a:r>
                    </a:p>
                  </a:txBody>
                  <a:tcPr marL="99399" marR="99399" marT="0" marB="0" anchor="ctr"/>
                </a:tc>
                <a:tc>
                  <a:txBody>
                    <a:bodyPr/>
                    <a:lstStyle/>
                    <a:p>
                      <a:pPr marL="0" marR="0" algn="ctr">
                        <a:spcBef>
                          <a:spcPts val="0"/>
                        </a:spcBef>
                        <a:spcAft>
                          <a:spcPts val="0"/>
                        </a:spcAft>
                      </a:pPr>
                      <a:r>
                        <a:rPr lang="en-US" sz="2300" kern="100">
                          <a:effectLst/>
                          <a:latin typeface="+mn-lt"/>
                        </a:rPr>
                        <a:t>17.06 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3100580240"/>
                  </a:ext>
                </a:extLst>
              </a:tr>
              <a:tr h="406432">
                <a:tc>
                  <a:txBody>
                    <a:bodyPr/>
                    <a:lstStyle/>
                    <a:p>
                      <a:pPr marL="0" marR="0" algn="ctr">
                        <a:spcBef>
                          <a:spcPts val="0"/>
                        </a:spcBef>
                        <a:spcAft>
                          <a:spcPts val="0"/>
                        </a:spcAft>
                      </a:pPr>
                      <a:r>
                        <a:rPr lang="en-US" sz="2300" kern="100">
                          <a:effectLst/>
                          <a:latin typeface="+mn-lt"/>
                        </a:rPr>
                        <a:t>3</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 15</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0.015</a:t>
                      </a:r>
                    </a:p>
                  </a:txBody>
                  <a:tcPr marL="99399" marR="99399" marT="0" marB="0" anchor="ctr"/>
                </a:tc>
                <a:tc>
                  <a:txBody>
                    <a:bodyPr/>
                    <a:lstStyle/>
                    <a:p>
                      <a:pPr marL="0" marR="0" algn="ctr">
                        <a:spcBef>
                          <a:spcPts val="0"/>
                        </a:spcBef>
                        <a:spcAft>
                          <a:spcPts val="0"/>
                        </a:spcAft>
                      </a:pPr>
                      <a:r>
                        <a:rPr lang="en-US" sz="2300" kern="100">
                          <a:effectLst/>
                          <a:latin typeface="+mn-lt"/>
                        </a:rPr>
                        <a:t>925 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0.000925</a:t>
                      </a:r>
                    </a:p>
                  </a:txBody>
                  <a:tcPr marL="99399" marR="99399" marT="0" marB="0" anchor="ctr"/>
                </a:tc>
                <a:tc>
                  <a:txBody>
                    <a:bodyPr/>
                    <a:lstStyle/>
                    <a:p>
                      <a:pPr marL="0" marR="0" algn="ctr">
                        <a:spcBef>
                          <a:spcPts val="0"/>
                        </a:spcBef>
                        <a:spcAft>
                          <a:spcPts val="0"/>
                        </a:spcAft>
                      </a:pPr>
                      <a:r>
                        <a:rPr lang="en-US" sz="2300" kern="100">
                          <a:effectLst/>
                          <a:latin typeface="+mn-lt"/>
                        </a:rPr>
                        <a:t>16.22 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4115527295"/>
                  </a:ext>
                </a:extLst>
              </a:tr>
              <a:tr h="406432">
                <a:tc>
                  <a:txBody>
                    <a:bodyPr/>
                    <a:lstStyle/>
                    <a:p>
                      <a:pPr marL="0" marR="0" algn="ctr">
                        <a:spcBef>
                          <a:spcPts val="0"/>
                        </a:spcBef>
                        <a:spcAft>
                          <a:spcPts val="0"/>
                        </a:spcAft>
                      </a:pPr>
                      <a:r>
                        <a:rPr lang="en-US" sz="2300" kern="100">
                          <a:effectLst/>
                          <a:latin typeface="+mn-lt"/>
                        </a:rPr>
                        <a:t>4</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20 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0.02</a:t>
                      </a:r>
                    </a:p>
                  </a:txBody>
                  <a:tcPr marL="99399" marR="99399" marT="0" marB="0" anchor="ctr"/>
                </a:tc>
                <a:tc>
                  <a:txBody>
                    <a:bodyPr/>
                    <a:lstStyle/>
                    <a:p>
                      <a:pPr marL="0" marR="0" algn="ctr">
                        <a:spcBef>
                          <a:spcPts val="0"/>
                        </a:spcBef>
                        <a:spcAft>
                          <a:spcPts val="0"/>
                        </a:spcAft>
                      </a:pPr>
                      <a:r>
                        <a:rPr lang="en-US" sz="2300" kern="100">
                          <a:effectLst/>
                          <a:latin typeface="+mn-lt"/>
                        </a:rPr>
                        <a:t>1187 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0.001187</a:t>
                      </a:r>
                    </a:p>
                  </a:txBody>
                  <a:tcPr marL="99399" marR="99399" marT="0" marB="0" anchor="ctr"/>
                </a:tc>
                <a:tc>
                  <a:txBody>
                    <a:bodyPr/>
                    <a:lstStyle/>
                    <a:p>
                      <a:pPr marL="0" marR="0" algn="ctr">
                        <a:spcBef>
                          <a:spcPts val="0"/>
                        </a:spcBef>
                        <a:spcAft>
                          <a:spcPts val="0"/>
                        </a:spcAft>
                      </a:pPr>
                      <a:r>
                        <a:rPr lang="en-US" sz="2300" kern="100">
                          <a:effectLst/>
                          <a:latin typeface="+mn-lt"/>
                        </a:rPr>
                        <a:t>16.85 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914470191"/>
                  </a:ext>
                </a:extLst>
              </a:tr>
              <a:tr h="406432">
                <a:tc>
                  <a:txBody>
                    <a:bodyPr/>
                    <a:lstStyle/>
                    <a:p>
                      <a:pPr marL="0" marR="0" algn="ctr">
                        <a:spcBef>
                          <a:spcPts val="0"/>
                        </a:spcBef>
                        <a:spcAft>
                          <a:spcPts val="0"/>
                        </a:spcAft>
                      </a:pPr>
                      <a:r>
                        <a:rPr lang="en-US" sz="2300" kern="100">
                          <a:effectLst/>
                          <a:latin typeface="+mn-lt"/>
                        </a:rPr>
                        <a:t>5</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rPr>
                        <a:t>30 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0.03</a:t>
                      </a:r>
                    </a:p>
                  </a:txBody>
                  <a:tcPr marL="99399" marR="99399" marT="0" marB="0" anchor="ctr"/>
                </a:tc>
                <a:tc>
                  <a:txBody>
                    <a:bodyPr/>
                    <a:lstStyle/>
                    <a:p>
                      <a:pPr marL="0" marR="0" algn="ctr">
                        <a:spcBef>
                          <a:spcPts val="0"/>
                        </a:spcBef>
                        <a:spcAft>
                          <a:spcPts val="0"/>
                        </a:spcAft>
                      </a:pPr>
                      <a:r>
                        <a:rPr lang="en-US" sz="2300" kern="100">
                          <a:effectLst/>
                          <a:latin typeface="+mn-lt"/>
                        </a:rPr>
                        <a:t>1724 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tc>
                  <a:txBody>
                    <a:bodyPr/>
                    <a:lstStyle/>
                    <a:p>
                      <a:pPr marL="0" marR="0" algn="ctr">
                        <a:spcBef>
                          <a:spcPts val="0"/>
                        </a:spcBef>
                        <a:spcAft>
                          <a:spcPts val="0"/>
                        </a:spcAft>
                      </a:pPr>
                      <a:r>
                        <a:rPr lang="en-US" sz="2300" kern="100">
                          <a:effectLst/>
                          <a:latin typeface="+mn-lt"/>
                          <a:ea typeface="SimSun" panose="02010600030101010101" pitchFamily="2" charset="-122"/>
                          <a:cs typeface="Lucida Sans" panose="020B0602030504020204" pitchFamily="34" charset="0"/>
                        </a:rPr>
                        <a:t>0.001724</a:t>
                      </a:r>
                    </a:p>
                  </a:txBody>
                  <a:tcPr marL="99399" marR="99399" marT="0" marB="0" anchor="ctr"/>
                </a:tc>
                <a:tc>
                  <a:txBody>
                    <a:bodyPr/>
                    <a:lstStyle/>
                    <a:p>
                      <a:pPr marL="0" marR="0" algn="ctr">
                        <a:spcBef>
                          <a:spcPts val="0"/>
                        </a:spcBef>
                        <a:spcAft>
                          <a:spcPts val="0"/>
                        </a:spcAft>
                      </a:pPr>
                      <a:r>
                        <a:rPr lang="en-US" sz="2300" kern="100">
                          <a:effectLst/>
                          <a:latin typeface="+mn-lt"/>
                        </a:rPr>
                        <a:t>17.4 </a:t>
                      </a:r>
                      <a:endParaRPr lang="en-US" sz="2300" kern="100">
                        <a:effectLst/>
                        <a:latin typeface="+mn-lt"/>
                        <a:ea typeface="SimSun" panose="02010600030101010101" pitchFamily="2" charset="-122"/>
                        <a:cs typeface="Lucida Sans" panose="020B0602030504020204" pitchFamily="34" charset="0"/>
                      </a:endParaRPr>
                    </a:p>
                  </a:txBody>
                  <a:tcPr marL="99399" marR="99399" marT="0" marB="0" anchor="ctr"/>
                </a:tc>
                <a:extLst>
                  <a:ext uri="{0D108BD9-81ED-4DB2-BD59-A6C34878D82A}">
                    <a16:rowId xmlns:a16="http://schemas.microsoft.com/office/drawing/2014/main" val="4033095102"/>
                  </a:ext>
                </a:extLst>
              </a:tr>
            </a:tbl>
          </a:graphicData>
        </a:graphic>
      </p:graphicFrame>
    </p:spTree>
    <p:extLst>
      <p:ext uri="{BB962C8B-B14F-4D97-AF65-F5344CB8AC3E}">
        <p14:creationId xmlns:p14="http://schemas.microsoft.com/office/powerpoint/2010/main" val="62075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4769D9-FDB0-4A7D-ADED-70FACB811CF0}"/>
              </a:ext>
            </a:extLst>
          </p:cNvPr>
          <p:cNvPicPr>
            <a:picLocks noChangeAspect="1"/>
          </p:cNvPicPr>
          <p:nvPr/>
        </p:nvPicPr>
        <p:blipFill>
          <a:blip r:embed="rId2"/>
          <a:stretch>
            <a:fillRect/>
          </a:stretch>
        </p:blipFill>
        <p:spPr>
          <a:xfrm>
            <a:off x="1517345" y="5274009"/>
            <a:ext cx="3409403" cy="548640"/>
          </a:xfrm>
          <a:prstGeom prst="rect">
            <a:avLst/>
          </a:prstGeom>
        </p:spPr>
      </p:pic>
      <p:pic>
        <p:nvPicPr>
          <p:cNvPr id="10" name="Picture 9">
            <a:extLst>
              <a:ext uri="{FF2B5EF4-FFF2-40B4-BE49-F238E27FC236}">
                <a16:creationId xmlns:a16="http://schemas.microsoft.com/office/drawing/2014/main" id="{C1B3EF1A-9D73-4ECF-8D33-EFD5F820034A}"/>
              </a:ext>
            </a:extLst>
          </p:cNvPr>
          <p:cNvPicPr>
            <a:picLocks noChangeAspect="1"/>
          </p:cNvPicPr>
          <p:nvPr/>
        </p:nvPicPr>
        <p:blipFill>
          <a:blip r:embed="rId2"/>
          <a:stretch>
            <a:fillRect/>
          </a:stretch>
        </p:blipFill>
        <p:spPr>
          <a:xfrm>
            <a:off x="1517345" y="3146883"/>
            <a:ext cx="3409403" cy="54864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r>
              <a:rPr lang="en-US" sz="4400" dirty="0"/>
              <a:t>Data </a:t>
            </a:r>
            <a:r>
              <a:rPr lang="en-US" dirty="0"/>
              <a:t>Analysis</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9ABB22-E52E-475E-A637-B8C80B6E3197}"/>
                  </a:ext>
                </a:extLst>
              </p:cNvPr>
              <p:cNvSpPr>
                <a:spLocks noGrp="1"/>
              </p:cNvSpPr>
              <p:nvPr>
                <p:ph idx="1"/>
              </p:nvPr>
            </p:nvSpPr>
            <p:spPr/>
            <p:txBody>
              <a:bodyPr/>
              <a:lstStyle/>
              <a:p>
                <a:r>
                  <a:rPr lang="en-US" dirty="0"/>
                  <a:t>Average velocity from table </a:t>
                </a:r>
              </a:p>
              <a:p>
                <a:pPr marL="0" indent="0">
                  <a:buNone/>
                </a:pPr>
                <a:endParaRPr lang="en-US" dirty="0"/>
              </a:p>
              <a:p>
                <a:r>
                  <a:rPr lang="en-US" dirty="0"/>
                  <a:t>                  16.76m/s </a:t>
                </a:r>
              </a:p>
              <a:p>
                <a:r>
                  <a:rPr lang="en-US" dirty="0"/>
                  <a:t>              </a:t>
                </a:r>
              </a:p>
              <a:p>
                <a:pPr marL="0" indent="0">
                  <a:buNone/>
                </a:pPr>
                <a:r>
                  <a:rPr lang="en-US" dirty="0"/>
                  <a:t>• Percent difference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𝑠𝑜𝑢𝑛𝑑</m:t>
                        </m:r>
                      </m:sub>
                    </m:sSub>
                    <m:r>
                      <a:rPr lang="en-US" b="0" i="1" smtClean="0">
                        <a:latin typeface="Cambria Math" panose="02040503050406030204" pitchFamily="18" charset="0"/>
                      </a:rPr>
                      <m:t>=343 </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𝑠</m:t>
                    </m:r>
                  </m:oMath>
                </a14:m>
                <a:endParaRPr lang="en-US" dirty="0"/>
              </a:p>
            </p:txBody>
          </p:sp>
        </mc:Choice>
        <mc:Fallback xmlns="">
          <p:sp>
            <p:nvSpPr>
              <p:cNvPr id="3" name="Content Placeholder 2">
                <a:extLst>
                  <a:ext uri="{FF2B5EF4-FFF2-40B4-BE49-F238E27FC236}">
                    <a16:creationId xmlns:a16="http://schemas.microsoft.com/office/drawing/2014/main" id="{359ABB22-E52E-475E-A637-B8C80B6E3197}"/>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751E027-C6AB-44A8-8B52-DC4ABBE2B670}"/>
                  </a:ext>
                </a:extLst>
              </p:cNvPr>
              <p:cNvSpPr/>
              <p:nvPr/>
            </p:nvSpPr>
            <p:spPr>
              <a:xfrm>
                <a:off x="1564669" y="2276452"/>
                <a:ext cx="3314754" cy="59554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𝑎𝑣𝑔</m:t>
                          </m:r>
                        </m:sub>
                      </m:sSub>
                      <m:r>
                        <a:rPr lang="en-US" i="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3</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4</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5</m:t>
                              </m:r>
                            </m:sub>
                          </m:sSub>
                        </m:num>
                        <m:den>
                          <m:r>
                            <a:rPr lang="en-US" i="0">
                              <a:latin typeface="Cambria Math" panose="02040503050406030204" pitchFamily="18" charset="0"/>
                            </a:rPr>
                            <m:t>5</m:t>
                          </m:r>
                        </m:den>
                      </m:f>
                      <m:r>
                        <a:rPr lang="en-US" b="0" i="1" smtClean="0">
                          <a:latin typeface="Cambria Math" panose="02040503050406030204" pitchFamily="18" charset="0"/>
                        </a:rPr>
                        <m:t> </m:t>
                      </m:r>
                    </m:oMath>
                  </m:oMathPara>
                </a14:m>
                <a:endParaRPr lang="en-US" b="0" dirty="0"/>
              </a:p>
            </p:txBody>
          </p:sp>
        </mc:Choice>
        <mc:Fallback xmlns="">
          <p:sp>
            <p:nvSpPr>
              <p:cNvPr id="4" name="Rectangle 3">
                <a:extLst>
                  <a:ext uri="{FF2B5EF4-FFF2-40B4-BE49-F238E27FC236}">
                    <a16:creationId xmlns:a16="http://schemas.microsoft.com/office/drawing/2014/main" id="{8751E027-C6AB-44A8-8B52-DC4ABBE2B670}"/>
                  </a:ext>
                </a:extLst>
              </p:cNvPr>
              <p:cNvSpPr>
                <a:spLocks noRot="1" noChangeAspect="1" noMove="1" noResize="1" noEditPoints="1" noAdjustHandles="1" noChangeArrowheads="1" noChangeShapeType="1" noTextEdit="1"/>
              </p:cNvSpPr>
              <p:nvPr/>
            </p:nvSpPr>
            <p:spPr>
              <a:xfrm>
                <a:off x="1564669" y="2276452"/>
                <a:ext cx="3314754" cy="5955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9C1325-020B-4670-B3DB-1D82E88B0052}"/>
                  </a:ext>
                </a:extLst>
              </p:cNvPr>
              <p:cNvSpPr/>
              <p:nvPr/>
            </p:nvSpPr>
            <p:spPr>
              <a:xfrm>
                <a:off x="1517345" y="4486921"/>
                <a:ext cx="4815742" cy="71737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𝑃𝑒𝑟𝑐𝑒𝑛𝑡</m:t>
                      </m:r>
                      <m:r>
                        <a:rPr lang="en-US" i="0">
                          <a:latin typeface="Cambria Math" panose="02040503050406030204" pitchFamily="18" charset="0"/>
                        </a:rPr>
                        <m:t> </m:t>
                      </m:r>
                      <m:r>
                        <a:rPr lang="en-US" i="1">
                          <a:latin typeface="Cambria Math" panose="02040503050406030204" pitchFamily="18" charset="0"/>
                        </a:rPr>
                        <m:t>𝑑𝑖𝑓𝑓𝑒𝑟</m:t>
                      </m:r>
                      <m:r>
                        <a:rPr lang="en-US" b="0" i="1" smtClean="0">
                          <a:latin typeface="Cambria Math" panose="02040503050406030204" pitchFamily="18" charset="0"/>
                        </a:rPr>
                        <m:t>𝑒</m:t>
                      </m:r>
                      <m:r>
                        <a:rPr lang="en-US" i="1">
                          <a:latin typeface="Cambria Math" panose="02040503050406030204" pitchFamily="18" charset="0"/>
                        </a:rPr>
                        <m:t>𝑛𝑐𝑒</m:t>
                      </m:r>
                      <m:r>
                        <a:rPr lang="en-US" i="0">
                          <a:latin typeface="Cambria Math" panose="02040503050406030204" pitchFamily="18" charset="0"/>
                        </a:rPr>
                        <m:t> = </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𝑎𝑣𝑔</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𝑠𝑜𝑢𝑛𝑑</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𝑠𝑜𝑢𝑛𝑑</m:t>
                              </m:r>
                            </m:sub>
                          </m:sSub>
                        </m:den>
                      </m:f>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US" b="0" dirty="0"/>
              </a:p>
            </p:txBody>
          </p:sp>
        </mc:Choice>
        <mc:Fallback xmlns="">
          <p:sp>
            <p:nvSpPr>
              <p:cNvPr id="5" name="Rectangle 4">
                <a:extLst>
                  <a:ext uri="{FF2B5EF4-FFF2-40B4-BE49-F238E27FC236}">
                    <a16:creationId xmlns:a16="http://schemas.microsoft.com/office/drawing/2014/main" id="{9E9C1325-020B-4670-B3DB-1D82E88B0052}"/>
                  </a:ext>
                </a:extLst>
              </p:cNvPr>
              <p:cNvSpPr>
                <a:spLocks noRot="1" noChangeAspect="1" noMove="1" noResize="1" noEditPoints="1" noAdjustHandles="1" noChangeArrowheads="1" noChangeShapeType="1" noTextEdit="1"/>
              </p:cNvSpPr>
              <p:nvPr/>
            </p:nvSpPr>
            <p:spPr>
              <a:xfrm>
                <a:off x="1517345" y="4486921"/>
                <a:ext cx="4815742" cy="717376"/>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99C8000-0337-42DB-B74E-F41FE05FC467}"/>
              </a:ext>
            </a:extLst>
          </p:cNvPr>
          <p:cNvSpPr txBox="1"/>
          <p:nvPr/>
        </p:nvSpPr>
        <p:spPr>
          <a:xfrm>
            <a:off x="2401170" y="5203942"/>
            <a:ext cx="2443134" cy="365760"/>
          </a:xfrm>
          <a:prstGeom prst="rect">
            <a:avLst/>
          </a:prstGeom>
          <a:noFill/>
        </p:spPr>
        <p:txBody>
          <a:bodyPr wrap="square" rtlCol="0">
            <a:spAutoFit/>
          </a:bodyPr>
          <a:lstStyle/>
          <a:p>
            <a:pPr algn="ctr"/>
            <a:endParaRPr lang="en-US" dirty="0"/>
          </a:p>
        </p:txBody>
      </p:sp>
      <p:sp>
        <p:nvSpPr>
          <p:cNvPr id="13" name="TextBox 12">
            <a:extLst>
              <a:ext uri="{FF2B5EF4-FFF2-40B4-BE49-F238E27FC236}">
                <a16:creationId xmlns:a16="http://schemas.microsoft.com/office/drawing/2014/main" id="{E5D0E75C-5A4F-413E-8467-45093B841178}"/>
              </a:ext>
            </a:extLst>
          </p:cNvPr>
          <p:cNvSpPr txBox="1"/>
          <p:nvPr/>
        </p:nvSpPr>
        <p:spPr>
          <a:xfrm>
            <a:off x="2401169" y="5203942"/>
            <a:ext cx="2443133" cy="365760"/>
          </a:xfrm>
          <a:prstGeom prst="rect">
            <a:avLst/>
          </a:prstGeom>
          <a:noFill/>
        </p:spPr>
        <p:txBody>
          <a:bodyPr wrap="square" rtlCol="0">
            <a:spAutoFit/>
          </a:bodyPr>
          <a:lstStyle/>
          <a:p>
            <a:pPr algn="ctr"/>
            <a:r>
              <a:rPr lang="en-US" dirty="0"/>
              <a:t>0.175%</a:t>
            </a:r>
          </a:p>
        </p:txBody>
      </p:sp>
    </p:spTree>
    <p:extLst>
      <p:ext uri="{BB962C8B-B14F-4D97-AF65-F5344CB8AC3E}">
        <p14:creationId xmlns:p14="http://schemas.microsoft.com/office/powerpoint/2010/main" val="372214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A55F1C-3333-A3F0-1B1B-82E378B617BE}"/>
              </a:ext>
            </a:extLst>
          </p:cNvPr>
          <p:cNvPicPr>
            <a:picLocks noChangeAspect="1"/>
          </p:cNvPicPr>
          <p:nvPr/>
        </p:nvPicPr>
        <p:blipFill>
          <a:blip r:embed="rId2">
            <a:alphaModFix amt="35000"/>
          </a:blip>
          <a:srcRect t="3278" b="12452"/>
          <a:stretch/>
        </p:blipFill>
        <p:spPr>
          <a:xfrm>
            <a:off x="20" y="10"/>
            <a:ext cx="12191980" cy="685799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Conclusions</a:t>
            </a:r>
          </a:p>
        </p:txBody>
      </p:sp>
      <p:graphicFrame>
        <p:nvGraphicFramePr>
          <p:cNvPr id="9" name="Text Placeholder 6">
            <a:extLst>
              <a:ext uri="{FF2B5EF4-FFF2-40B4-BE49-F238E27FC236}">
                <a16:creationId xmlns:a16="http://schemas.microsoft.com/office/drawing/2014/main" id="{336C8631-DCEC-96B1-D29E-2D5F4E5898E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13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PHYS204</a:t>
            </a:r>
            <a:br>
              <a:rPr lang="en-US" sz="4800">
                <a:solidFill>
                  <a:srgbClr val="FFFFFF"/>
                </a:solidFill>
              </a:rPr>
            </a:br>
            <a:r>
              <a:rPr lang="en-US" sz="4800">
                <a:solidFill>
                  <a:srgbClr val="FFFFFF"/>
                </a:solidFill>
              </a:rPr>
              <a:t>Project Part 4</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931874" y="4797188"/>
            <a:ext cx="6051236" cy="1241828"/>
          </a:xfrm>
        </p:spPr>
        <p:txBody>
          <a:bodyPr>
            <a:normAutofit/>
          </a:bodyPr>
          <a:lstStyle/>
          <a:p>
            <a:pPr algn="r"/>
            <a:r>
              <a:rPr lang="en-US">
                <a:solidFill>
                  <a:srgbClr val="FFFFFF"/>
                </a:solidFill>
              </a:rPr>
              <a:t>Conservation of Energy of a Free-Falling Object</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52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132B-772A-4741-9DCF-A50A1FA0433C}"/>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a:solidFill>
                  <a:schemeClr val="tx1"/>
                </a:solidFill>
                <a:latin typeface="+mj-lt"/>
                <a:ea typeface="+mj-ea"/>
                <a:cs typeface="+mj-cs"/>
              </a:rPr>
              <a:t>Excel Table </a:t>
            </a:r>
            <a:br>
              <a:rPr lang="en-US" sz="4400" kern="1200">
                <a:solidFill>
                  <a:schemeClr val="tx1"/>
                </a:solidFill>
                <a:latin typeface="+mj-lt"/>
                <a:ea typeface="+mj-ea"/>
                <a:cs typeface="+mj-cs"/>
              </a:rPr>
            </a:br>
            <a:r>
              <a:rPr lang="en-US" sz="4400" kern="1200">
                <a:solidFill>
                  <a:schemeClr val="tx1"/>
                </a:solidFill>
                <a:latin typeface="+mj-lt"/>
                <a:ea typeface="+mj-ea"/>
                <a:cs typeface="+mj-cs"/>
              </a:rPr>
              <a:t>(Screenshot)</a:t>
            </a:r>
          </a:p>
        </p:txBody>
      </p:sp>
      <p:pic>
        <p:nvPicPr>
          <p:cNvPr id="8" name="Picture 7">
            <a:extLst>
              <a:ext uri="{FF2B5EF4-FFF2-40B4-BE49-F238E27FC236}">
                <a16:creationId xmlns:a16="http://schemas.microsoft.com/office/drawing/2014/main" id="{0678966D-0A52-D7A8-291C-2697877E5A32}"/>
              </a:ext>
            </a:extLst>
          </p:cNvPr>
          <p:cNvPicPr>
            <a:picLocks noChangeAspect="1"/>
          </p:cNvPicPr>
          <p:nvPr/>
        </p:nvPicPr>
        <p:blipFill>
          <a:blip r:embed="rId2"/>
          <a:stretch>
            <a:fillRect/>
          </a:stretch>
        </p:blipFill>
        <p:spPr>
          <a:xfrm>
            <a:off x="1879600" y="511293"/>
            <a:ext cx="2161271"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 Placeholder 3">
            <a:extLst>
              <a:ext uri="{FF2B5EF4-FFF2-40B4-BE49-F238E27FC236}">
                <a16:creationId xmlns:a16="http://schemas.microsoft.com/office/drawing/2014/main" id="{A3505F08-3FCA-414C-AC2D-5D600DFBB18E}"/>
              </a:ext>
            </a:extLst>
          </p:cNvPr>
          <p:cNvSpPr>
            <a:spLocks noGrp="1"/>
          </p:cNvSpPr>
          <p:nvPr>
            <p:ph type="body" sz="half" idx="2"/>
          </p:nvPr>
        </p:nvSpPr>
        <p:spPr>
          <a:xfrm>
            <a:off x="5894962" y="1984443"/>
            <a:ext cx="5458838" cy="4192520"/>
          </a:xfrm>
        </p:spPr>
        <p:txBody>
          <a:bodyPr vert="horz" lIns="91440" tIns="45720" rIns="91440" bIns="45720" rtlCol="0">
            <a:normAutofit/>
          </a:bodyPr>
          <a:lstStyle/>
          <a:p>
            <a:pPr indent="-228600">
              <a:buFont typeface="Arial" panose="020B0604020202020204" pitchFamily="34" charset="0"/>
              <a:buChar char="•"/>
            </a:pPr>
            <a:r>
              <a:rPr lang="en-US"/>
              <a:t>Include all values in the Excel table for a single trial showing the fall distance in centimeters and meters as a function of time</a:t>
            </a:r>
          </a:p>
        </p:txBody>
      </p:sp>
    </p:spTree>
    <p:extLst>
      <p:ext uri="{BB962C8B-B14F-4D97-AF65-F5344CB8AC3E}">
        <p14:creationId xmlns:p14="http://schemas.microsoft.com/office/powerpoint/2010/main" val="147722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7371-518B-5267-FC0F-73310746C60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Excel Graph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(Screenshot)</a:t>
            </a:r>
          </a:p>
        </p:txBody>
      </p:sp>
      <p:pic>
        <p:nvPicPr>
          <p:cNvPr id="6" name="Picture 5">
            <a:extLst>
              <a:ext uri="{FF2B5EF4-FFF2-40B4-BE49-F238E27FC236}">
                <a16:creationId xmlns:a16="http://schemas.microsoft.com/office/drawing/2014/main" id="{5B74D1E3-60DB-6B17-948D-BD952CED3F8D}"/>
              </a:ext>
            </a:extLst>
          </p:cNvPr>
          <p:cNvPicPr>
            <a:picLocks noChangeAspect="1"/>
          </p:cNvPicPr>
          <p:nvPr/>
        </p:nvPicPr>
        <p:blipFill>
          <a:blip r:embed="rId2"/>
          <a:stretch>
            <a:fillRect/>
          </a:stretch>
        </p:blipFill>
        <p:spPr>
          <a:xfrm>
            <a:off x="4502428" y="1125793"/>
            <a:ext cx="7225748" cy="4606413"/>
          </a:xfrm>
          <a:prstGeom prst="rect">
            <a:avLst/>
          </a:prstGeom>
        </p:spPr>
      </p:pic>
      <p:sp>
        <p:nvSpPr>
          <p:cNvPr id="3" name="TextBox 2">
            <a:extLst>
              <a:ext uri="{FF2B5EF4-FFF2-40B4-BE49-F238E27FC236}">
                <a16:creationId xmlns:a16="http://schemas.microsoft.com/office/drawing/2014/main" id="{717FAAE7-11F6-2C63-0EF0-BAEF470D3669}"/>
              </a:ext>
            </a:extLst>
          </p:cNvPr>
          <p:cNvSpPr txBox="1"/>
          <p:nvPr/>
        </p:nvSpPr>
        <p:spPr>
          <a:xfrm>
            <a:off x="522514" y="1455575"/>
            <a:ext cx="3979914" cy="1077218"/>
          </a:xfrm>
          <a:prstGeom prst="rect">
            <a:avLst/>
          </a:prstGeom>
          <a:noFill/>
        </p:spPr>
        <p:txBody>
          <a:bodyPr wrap="square" rtlCol="0">
            <a:spAutoFit/>
          </a:bodyPr>
          <a:lstStyle/>
          <a:p>
            <a:r>
              <a:rPr lang="en-US" sz="3200" dirty="0"/>
              <a:t>Excel Graph (Screenshot)</a:t>
            </a:r>
          </a:p>
        </p:txBody>
      </p:sp>
    </p:spTree>
    <p:extLst>
      <p:ext uri="{BB962C8B-B14F-4D97-AF65-F5344CB8AC3E}">
        <p14:creationId xmlns:p14="http://schemas.microsoft.com/office/powerpoint/2010/main" val="364456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Data Collection</a:t>
            </a:r>
          </a:p>
        </p:txBody>
      </p:sp>
      <p:graphicFrame>
        <p:nvGraphicFramePr>
          <p:cNvPr id="11" name="Table 10">
            <a:extLst>
              <a:ext uri="{FF2B5EF4-FFF2-40B4-BE49-F238E27FC236}">
                <a16:creationId xmlns:a16="http://schemas.microsoft.com/office/drawing/2014/main" id="{9E68CBE3-DA34-4E26-9621-6F85D54401F7}"/>
              </a:ext>
            </a:extLst>
          </p:cNvPr>
          <p:cNvGraphicFramePr>
            <a:graphicFrameLocks noGrp="1"/>
          </p:cNvGraphicFramePr>
          <p:nvPr>
            <p:extLst>
              <p:ext uri="{D42A27DB-BD31-4B8C-83A1-F6EECF244321}">
                <p14:modId xmlns:p14="http://schemas.microsoft.com/office/powerpoint/2010/main" val="2923515451"/>
              </p:ext>
            </p:extLst>
          </p:nvPr>
        </p:nvGraphicFramePr>
        <p:xfrm>
          <a:off x="552816" y="2274717"/>
          <a:ext cx="11086369" cy="3835314"/>
        </p:xfrm>
        <a:graphic>
          <a:graphicData uri="http://schemas.openxmlformats.org/drawingml/2006/table">
            <a:tbl>
              <a:tblPr firstRow="1" firstCol="1" bandRow="1">
                <a:tableStyleId>{5C22544A-7EE6-4342-B048-85BDC9FD1C3A}</a:tableStyleId>
              </a:tblPr>
              <a:tblGrid>
                <a:gridCol w="2171517">
                  <a:extLst>
                    <a:ext uri="{9D8B030D-6E8A-4147-A177-3AD203B41FA5}">
                      <a16:colId xmlns:a16="http://schemas.microsoft.com/office/drawing/2014/main" val="2680175028"/>
                    </a:ext>
                  </a:extLst>
                </a:gridCol>
                <a:gridCol w="4582484">
                  <a:extLst>
                    <a:ext uri="{9D8B030D-6E8A-4147-A177-3AD203B41FA5}">
                      <a16:colId xmlns:a16="http://schemas.microsoft.com/office/drawing/2014/main" val="1075304185"/>
                    </a:ext>
                  </a:extLst>
                </a:gridCol>
                <a:gridCol w="4332368">
                  <a:extLst>
                    <a:ext uri="{9D8B030D-6E8A-4147-A177-3AD203B41FA5}">
                      <a16:colId xmlns:a16="http://schemas.microsoft.com/office/drawing/2014/main" val="650233730"/>
                    </a:ext>
                  </a:extLst>
                </a:gridCol>
              </a:tblGrid>
              <a:tr h="1058319">
                <a:tc>
                  <a:txBody>
                    <a:bodyPr/>
                    <a:lstStyle/>
                    <a:p>
                      <a:pPr marL="0" marR="0" algn="ctr">
                        <a:spcBef>
                          <a:spcPts val="0"/>
                        </a:spcBef>
                        <a:spcAft>
                          <a:spcPts val="0"/>
                        </a:spcAft>
                      </a:pPr>
                      <a:r>
                        <a:rPr lang="en-US" sz="3300" kern="100">
                          <a:effectLst/>
                        </a:rPr>
                        <a:t>Trial</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kern="100">
                          <a:effectLst/>
                        </a:rPr>
                        <a:t>x</a:t>
                      </a:r>
                      <a:r>
                        <a:rPr lang="en-US" sz="3300" kern="100" baseline="30000">
                          <a:effectLst/>
                        </a:rPr>
                        <a:t>2   </a:t>
                      </a:r>
                      <a:r>
                        <a:rPr lang="en-US" sz="3300" kern="100">
                          <a:effectLst/>
                        </a:rPr>
                        <a:t>coefficient value </a:t>
                      </a:r>
                      <a:br>
                        <a:rPr lang="en-US" sz="3300" kern="100">
                          <a:effectLst/>
                        </a:rPr>
                      </a:br>
                      <a:r>
                        <a:rPr lang="en-US" sz="3300" kern="100">
                          <a:effectLst/>
                        </a:rPr>
                        <a:t>from curve fitting</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kern="100">
                          <a:effectLst/>
                        </a:rPr>
                        <a:t>Acceleration (m/s</a:t>
                      </a:r>
                      <a:r>
                        <a:rPr lang="en-US" sz="3300" kern="100" baseline="30000">
                          <a:effectLst/>
                        </a:rPr>
                        <a:t>2</a:t>
                      </a:r>
                      <a:r>
                        <a:rPr lang="en-US" sz="3300" kern="100">
                          <a:effectLst/>
                        </a:rPr>
                        <a:t>) </a:t>
                      </a:r>
                      <a:br>
                        <a:rPr lang="en-US" sz="3300" kern="100">
                          <a:effectLst/>
                        </a:rPr>
                      </a:br>
                      <a:r>
                        <a:rPr lang="en-US" sz="3300" kern="100">
                          <a:effectLst/>
                        </a:rPr>
                        <a:t>= 2* (x</a:t>
                      </a:r>
                      <a:r>
                        <a:rPr lang="en-US" sz="3300" kern="100" baseline="30000">
                          <a:effectLst/>
                        </a:rPr>
                        <a:t>2  </a:t>
                      </a:r>
                      <a:r>
                        <a:rPr lang="en-US" sz="3300" kern="100">
                          <a:effectLst/>
                        </a:rPr>
                        <a:t>coefficient) </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extLst>
                  <a:ext uri="{0D108BD9-81ED-4DB2-BD59-A6C34878D82A}">
                    <a16:rowId xmlns:a16="http://schemas.microsoft.com/office/drawing/2014/main" val="2156371964"/>
                  </a:ext>
                </a:extLst>
              </a:tr>
              <a:tr h="555399">
                <a:tc>
                  <a:txBody>
                    <a:bodyPr/>
                    <a:lstStyle/>
                    <a:p>
                      <a:pPr marL="0" marR="0" algn="ctr">
                        <a:spcBef>
                          <a:spcPts val="0"/>
                        </a:spcBef>
                        <a:spcAft>
                          <a:spcPts val="0"/>
                        </a:spcAft>
                      </a:pPr>
                      <a:r>
                        <a:rPr lang="en-US" sz="3300" kern="100">
                          <a:effectLst/>
                        </a:rPr>
                        <a:t>1</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56.71</a:t>
                      </a: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  113.42</a:t>
                      </a:r>
                    </a:p>
                  </a:txBody>
                  <a:tcPr marL="142597" marR="142597" marT="0" marB="0" anchor="ctr"/>
                </a:tc>
                <a:extLst>
                  <a:ext uri="{0D108BD9-81ED-4DB2-BD59-A6C34878D82A}">
                    <a16:rowId xmlns:a16="http://schemas.microsoft.com/office/drawing/2014/main" val="3891295801"/>
                  </a:ext>
                </a:extLst>
              </a:tr>
              <a:tr h="555399">
                <a:tc>
                  <a:txBody>
                    <a:bodyPr/>
                    <a:lstStyle/>
                    <a:p>
                      <a:pPr marL="0" marR="0" algn="ctr">
                        <a:spcBef>
                          <a:spcPts val="0"/>
                        </a:spcBef>
                        <a:spcAft>
                          <a:spcPts val="0"/>
                        </a:spcAft>
                      </a:pPr>
                      <a:r>
                        <a:rPr lang="en-US" sz="3300" kern="100">
                          <a:effectLst/>
                        </a:rPr>
                        <a:t>2</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0.082</a:t>
                      </a:r>
                    </a:p>
                  </a:txBody>
                  <a:tcPr marL="142597" marR="142597" marT="0" marB="0" anchor="ctr"/>
                </a:tc>
                <a:tc>
                  <a:txBody>
                    <a:bodyPr/>
                    <a:lstStyle/>
                    <a:p>
                      <a:pPr marL="0" marR="0" algn="ctr">
                        <a:spcBef>
                          <a:spcPts val="0"/>
                        </a:spcBef>
                        <a:spcAft>
                          <a:spcPts val="0"/>
                        </a:spcAft>
                      </a:pPr>
                      <a:r>
                        <a:rPr lang="en-US" sz="3300" kern="100">
                          <a:effectLst/>
                        </a:rPr>
                        <a:t> 0.164</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extLst>
                  <a:ext uri="{0D108BD9-81ED-4DB2-BD59-A6C34878D82A}">
                    <a16:rowId xmlns:a16="http://schemas.microsoft.com/office/drawing/2014/main" val="3100580240"/>
                  </a:ext>
                </a:extLst>
              </a:tr>
              <a:tr h="555399">
                <a:tc>
                  <a:txBody>
                    <a:bodyPr/>
                    <a:lstStyle/>
                    <a:p>
                      <a:pPr marL="0" marR="0" algn="ctr">
                        <a:spcBef>
                          <a:spcPts val="0"/>
                        </a:spcBef>
                        <a:spcAft>
                          <a:spcPts val="0"/>
                        </a:spcAft>
                      </a:pPr>
                      <a:r>
                        <a:rPr lang="en-US" sz="3300" kern="100">
                          <a:effectLst/>
                        </a:rPr>
                        <a:t>3</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4.98</a:t>
                      </a: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9.96</a:t>
                      </a:r>
                    </a:p>
                  </a:txBody>
                  <a:tcPr marL="142597" marR="142597" marT="0" marB="0" anchor="ctr"/>
                </a:tc>
                <a:extLst>
                  <a:ext uri="{0D108BD9-81ED-4DB2-BD59-A6C34878D82A}">
                    <a16:rowId xmlns:a16="http://schemas.microsoft.com/office/drawing/2014/main" val="4115527295"/>
                  </a:ext>
                </a:extLst>
              </a:tr>
              <a:tr h="555399">
                <a:tc>
                  <a:txBody>
                    <a:bodyPr/>
                    <a:lstStyle/>
                    <a:p>
                      <a:pPr marL="0" marR="0" algn="ctr">
                        <a:spcBef>
                          <a:spcPts val="0"/>
                        </a:spcBef>
                        <a:spcAft>
                          <a:spcPts val="0"/>
                        </a:spcAft>
                      </a:pPr>
                      <a:r>
                        <a:rPr lang="en-US" sz="3300" kern="100">
                          <a:effectLst/>
                        </a:rPr>
                        <a:t>4</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3.66</a:t>
                      </a:r>
                    </a:p>
                  </a:txBody>
                  <a:tcPr marL="142597" marR="142597" marT="0" marB="0" anchor="ctr"/>
                </a:tc>
                <a:tc>
                  <a:txBody>
                    <a:bodyPr/>
                    <a:lstStyle/>
                    <a:p>
                      <a:pPr marL="0" marR="0" algn="ctr">
                        <a:spcBef>
                          <a:spcPts val="0"/>
                        </a:spcBef>
                        <a:spcAft>
                          <a:spcPts val="0"/>
                        </a:spcAft>
                      </a:pPr>
                      <a:r>
                        <a:rPr lang="en-US" sz="3300" kern="100">
                          <a:effectLst/>
                        </a:rPr>
                        <a:t> 7.32 </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extLst>
                  <a:ext uri="{0D108BD9-81ED-4DB2-BD59-A6C34878D82A}">
                    <a16:rowId xmlns:a16="http://schemas.microsoft.com/office/drawing/2014/main" val="914470191"/>
                  </a:ext>
                </a:extLst>
              </a:tr>
              <a:tr h="555399">
                <a:tc>
                  <a:txBody>
                    <a:bodyPr/>
                    <a:lstStyle/>
                    <a:p>
                      <a:pPr marL="0" marR="0" algn="ctr">
                        <a:spcBef>
                          <a:spcPts val="0"/>
                        </a:spcBef>
                        <a:spcAft>
                          <a:spcPts val="0"/>
                        </a:spcAft>
                      </a:pPr>
                      <a:r>
                        <a:rPr lang="en-US" sz="3300" kern="100">
                          <a:effectLst/>
                        </a:rPr>
                        <a:t>5</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tc>
                  <a:txBody>
                    <a:bodyPr/>
                    <a:lstStyle/>
                    <a:p>
                      <a:pPr marL="0" marR="0" algn="ctr">
                        <a:spcBef>
                          <a:spcPts val="0"/>
                        </a:spcBef>
                        <a:spcAft>
                          <a:spcPts val="0"/>
                        </a:spcAft>
                      </a:pPr>
                      <a:r>
                        <a:rPr lang="en-US" sz="3300" kern="100">
                          <a:effectLst/>
                          <a:latin typeface="Liberation Serif"/>
                          <a:ea typeface="SimSun" panose="02010600030101010101" pitchFamily="2" charset="-122"/>
                          <a:cs typeface="Lucida Sans" panose="020B0602030504020204" pitchFamily="34" charset="0"/>
                        </a:rPr>
                        <a:t>3.16</a:t>
                      </a:r>
                    </a:p>
                  </a:txBody>
                  <a:tcPr marL="142597" marR="142597" marT="0" marB="0" anchor="ctr"/>
                </a:tc>
                <a:tc>
                  <a:txBody>
                    <a:bodyPr/>
                    <a:lstStyle/>
                    <a:p>
                      <a:pPr marL="0" marR="0" algn="ctr">
                        <a:spcBef>
                          <a:spcPts val="0"/>
                        </a:spcBef>
                        <a:spcAft>
                          <a:spcPts val="0"/>
                        </a:spcAft>
                      </a:pPr>
                      <a:r>
                        <a:rPr lang="en-US" sz="3300" kern="100">
                          <a:effectLst/>
                        </a:rPr>
                        <a:t> 6.32</a:t>
                      </a:r>
                      <a:endParaRPr lang="en-US" sz="3300" kern="100">
                        <a:effectLst/>
                        <a:latin typeface="Liberation Serif"/>
                        <a:ea typeface="SimSun" panose="02010600030101010101" pitchFamily="2" charset="-122"/>
                        <a:cs typeface="Lucida Sans" panose="020B0602030504020204" pitchFamily="34" charset="0"/>
                      </a:endParaRPr>
                    </a:p>
                  </a:txBody>
                  <a:tcPr marL="142597" marR="142597" marT="0" marB="0" anchor="ctr"/>
                </a:tc>
                <a:extLst>
                  <a:ext uri="{0D108BD9-81ED-4DB2-BD59-A6C34878D82A}">
                    <a16:rowId xmlns:a16="http://schemas.microsoft.com/office/drawing/2014/main" val="4033095102"/>
                  </a:ext>
                </a:extLst>
              </a:tr>
            </a:tbl>
          </a:graphicData>
        </a:graphic>
      </p:graphicFrame>
    </p:spTree>
    <p:extLst>
      <p:ext uri="{BB962C8B-B14F-4D97-AF65-F5344CB8AC3E}">
        <p14:creationId xmlns:p14="http://schemas.microsoft.com/office/powerpoint/2010/main" val="380982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97B2742-077E-4404-9005-6137BA961955}"/>
              </a:ext>
            </a:extLst>
          </p:cNvPr>
          <p:cNvPicPr>
            <a:picLocks noChangeAspect="1"/>
          </p:cNvPicPr>
          <p:nvPr/>
        </p:nvPicPr>
        <p:blipFill>
          <a:blip r:embed="rId2"/>
          <a:stretch>
            <a:fillRect/>
          </a:stretch>
        </p:blipFill>
        <p:spPr>
          <a:xfrm>
            <a:off x="1517345" y="3114513"/>
            <a:ext cx="3409403" cy="548640"/>
          </a:xfrm>
          <a:prstGeom prst="rect">
            <a:avLst/>
          </a:prstGeom>
        </p:spPr>
      </p:pic>
      <p:pic>
        <p:nvPicPr>
          <p:cNvPr id="14" name="Picture 13">
            <a:extLst>
              <a:ext uri="{FF2B5EF4-FFF2-40B4-BE49-F238E27FC236}">
                <a16:creationId xmlns:a16="http://schemas.microsoft.com/office/drawing/2014/main" id="{08381064-97DB-4393-AC1B-6C13C2738500}"/>
              </a:ext>
            </a:extLst>
          </p:cNvPr>
          <p:cNvPicPr>
            <a:picLocks noChangeAspect="1"/>
          </p:cNvPicPr>
          <p:nvPr/>
        </p:nvPicPr>
        <p:blipFill>
          <a:blip r:embed="rId2"/>
          <a:stretch>
            <a:fillRect/>
          </a:stretch>
        </p:blipFill>
        <p:spPr>
          <a:xfrm>
            <a:off x="1517345" y="5249944"/>
            <a:ext cx="3409403" cy="54864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r>
              <a:rPr lang="en-US" sz="4400" dirty="0"/>
              <a:t>Data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9ABB22-E52E-475E-A637-B8C80B6E3197}"/>
                  </a:ext>
                </a:extLst>
              </p:cNvPr>
              <p:cNvSpPr>
                <a:spLocks noGrp="1"/>
              </p:cNvSpPr>
              <p:nvPr>
                <p:ph idx="1"/>
              </p:nvPr>
            </p:nvSpPr>
            <p:spPr/>
            <p:txBody>
              <a:bodyPr/>
              <a:lstStyle/>
              <a:p>
                <a:r>
                  <a:rPr lang="en-US" dirty="0"/>
                  <a:t>Average acceleration from table </a:t>
                </a:r>
              </a:p>
              <a:p>
                <a:endParaRPr lang="en-US" dirty="0"/>
              </a:p>
              <a:p>
                <a:endParaRPr lang="en-US" dirty="0"/>
              </a:p>
              <a:p>
                <a:endParaRPr lang="en-US" dirty="0"/>
              </a:p>
              <a:p>
                <a:r>
                  <a:rPr lang="en-US" dirty="0"/>
                  <a:t>Percent difference with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=9.8 </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359ABB22-E52E-475E-A637-B8C80B6E3197}"/>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751E027-C6AB-44A8-8B52-DC4ABBE2B670}"/>
                  </a:ext>
                </a:extLst>
              </p:cNvPr>
              <p:cNvSpPr/>
              <p:nvPr/>
            </p:nvSpPr>
            <p:spPr>
              <a:xfrm>
                <a:off x="1517345" y="2467931"/>
                <a:ext cx="3317318" cy="62632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𝑎𝑣𝑔</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5</m:t>
                              </m:r>
                            </m:sub>
                          </m:sSub>
                        </m:num>
                        <m:den>
                          <m:r>
                            <a:rPr lang="en-US" i="1">
                              <a:latin typeface="Cambria Math" panose="02040503050406030204" pitchFamily="18" charset="0"/>
                            </a:rPr>
                            <m:t>5</m:t>
                          </m:r>
                        </m:den>
                      </m:f>
                    </m:oMath>
                  </m:oMathPara>
                </a14:m>
                <a:endParaRPr lang="en-US" dirty="0"/>
              </a:p>
              <a:p>
                <a:pPr>
                  <a:spcAft>
                    <a:spcPts val="600"/>
                  </a:spcAft>
                </a:pPr>
                <a:endParaRPr lang="en-US" sz="200" dirty="0"/>
              </a:p>
            </p:txBody>
          </p:sp>
        </mc:Choice>
        <mc:Fallback xmlns="">
          <p:sp>
            <p:nvSpPr>
              <p:cNvPr id="4" name="Rectangle 3">
                <a:extLst>
                  <a:ext uri="{FF2B5EF4-FFF2-40B4-BE49-F238E27FC236}">
                    <a16:creationId xmlns:a16="http://schemas.microsoft.com/office/drawing/2014/main" id="{8751E027-C6AB-44A8-8B52-DC4ABBE2B670}"/>
                  </a:ext>
                </a:extLst>
              </p:cNvPr>
              <p:cNvSpPr>
                <a:spLocks noRot="1" noChangeAspect="1" noMove="1" noResize="1" noEditPoints="1" noAdjustHandles="1" noChangeArrowheads="1" noChangeShapeType="1" noTextEdit="1"/>
              </p:cNvSpPr>
              <p:nvPr/>
            </p:nvSpPr>
            <p:spPr>
              <a:xfrm>
                <a:off x="1517345" y="2467931"/>
                <a:ext cx="3317318" cy="6263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E9C1325-020B-4670-B3DB-1D82E88B0052}"/>
                  </a:ext>
                </a:extLst>
              </p:cNvPr>
              <p:cNvSpPr/>
              <p:nvPr/>
            </p:nvSpPr>
            <p:spPr>
              <a:xfrm>
                <a:off x="1517345" y="4486921"/>
                <a:ext cx="4282006" cy="71917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𝑃𝑒𝑟𝑐𝑒𝑛𝑡</m:t>
                      </m:r>
                      <m:r>
                        <a:rPr lang="en-US" i="0">
                          <a:latin typeface="Cambria Math" panose="02040503050406030204" pitchFamily="18" charset="0"/>
                        </a:rPr>
                        <m:t> </m:t>
                      </m:r>
                      <m:r>
                        <a:rPr lang="en-US" i="1">
                          <a:latin typeface="Cambria Math" panose="02040503050406030204" pitchFamily="18" charset="0"/>
                        </a:rPr>
                        <m:t>𝑑𝑖𝑓𝑓𝑒𝑟</m:t>
                      </m:r>
                      <m:r>
                        <a:rPr lang="en-US" b="0" i="1" smtClean="0">
                          <a:latin typeface="Cambria Math" panose="02040503050406030204" pitchFamily="18" charset="0"/>
                        </a:rPr>
                        <m:t>𝑒</m:t>
                      </m:r>
                      <m:r>
                        <a:rPr lang="en-US" i="1">
                          <a:latin typeface="Cambria Math" panose="02040503050406030204" pitchFamily="18" charset="0"/>
                        </a:rPr>
                        <m:t>𝑛𝑐𝑒</m:t>
                      </m:r>
                      <m:r>
                        <a:rPr lang="en-US" i="0">
                          <a:latin typeface="Cambria Math" panose="02040503050406030204" pitchFamily="18" charset="0"/>
                        </a:rPr>
                        <m:t> =</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𝑎𝑣𝑔</m:t>
                                  </m:r>
                                </m:sub>
                              </m:sSub>
                              <m:r>
                                <a:rPr lang="en-US" i="1">
                                  <a:latin typeface="Cambria Math" panose="02040503050406030204" pitchFamily="18" charset="0"/>
                                </a:rPr>
                                <m:t>−</m:t>
                              </m:r>
                              <m:r>
                                <a:rPr lang="en-US" i="1">
                                  <a:latin typeface="Cambria Math" panose="02040503050406030204" pitchFamily="18" charset="0"/>
                                </a:rPr>
                                <m:t>𝑔</m:t>
                              </m:r>
                            </m:e>
                          </m:d>
                        </m:num>
                        <m:den>
                          <m:r>
                            <a:rPr lang="en-US" i="1">
                              <a:latin typeface="Cambria Math" panose="02040503050406030204" pitchFamily="18" charset="0"/>
                            </a:rPr>
                            <m:t>𝑔</m:t>
                          </m:r>
                        </m:den>
                      </m:f>
                      <m:r>
                        <a:rPr lang="en-US" i="1" smtClean="0">
                          <a:latin typeface="Cambria Math" panose="02040503050406030204" pitchFamily="18" charset="0"/>
                        </a:rPr>
                        <m:t>×</m:t>
                      </m:r>
                      <m:r>
                        <a:rPr lang="en-US" b="0" i="1" smtClean="0">
                          <a:latin typeface="Cambria Math" panose="02040503050406030204" pitchFamily="18" charset="0"/>
                        </a:rPr>
                        <m:t>100</m:t>
                      </m:r>
                    </m:oMath>
                  </m:oMathPara>
                </a14:m>
                <a:endParaRPr lang="en-US" b="0" dirty="0"/>
              </a:p>
            </p:txBody>
          </p:sp>
        </mc:Choice>
        <mc:Fallback xmlns="">
          <p:sp>
            <p:nvSpPr>
              <p:cNvPr id="5" name="Rectangle 4">
                <a:extLst>
                  <a:ext uri="{FF2B5EF4-FFF2-40B4-BE49-F238E27FC236}">
                    <a16:creationId xmlns:a16="http://schemas.microsoft.com/office/drawing/2014/main" id="{9E9C1325-020B-4670-B3DB-1D82E88B0052}"/>
                  </a:ext>
                </a:extLst>
              </p:cNvPr>
              <p:cNvSpPr>
                <a:spLocks noRot="1" noChangeAspect="1" noMove="1" noResize="1" noEditPoints="1" noAdjustHandles="1" noChangeArrowheads="1" noChangeShapeType="1" noTextEdit="1"/>
              </p:cNvSpPr>
              <p:nvPr/>
            </p:nvSpPr>
            <p:spPr>
              <a:xfrm>
                <a:off x="1517345" y="4486921"/>
                <a:ext cx="4282006" cy="719171"/>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1B28AE2-0C8D-4AA2-BAF6-9A7418D65F87}"/>
              </a:ext>
            </a:extLst>
          </p:cNvPr>
          <p:cNvSpPr txBox="1"/>
          <p:nvPr/>
        </p:nvSpPr>
        <p:spPr>
          <a:xfrm>
            <a:off x="3717914" y="3047425"/>
            <a:ext cx="1126390" cy="365760"/>
          </a:xfrm>
          <a:prstGeom prst="rect">
            <a:avLst/>
          </a:prstGeom>
          <a:noFill/>
        </p:spPr>
        <p:txBody>
          <a:bodyPr wrap="square" rtlCol="0">
            <a:spAutoFit/>
          </a:bodyPr>
          <a:lstStyle/>
          <a:p>
            <a:pPr algn="ctr"/>
            <a:endParaRPr lang="en-US" dirty="0"/>
          </a:p>
        </p:txBody>
      </p:sp>
      <p:sp>
        <p:nvSpPr>
          <p:cNvPr id="22" name="TextBox 21">
            <a:extLst>
              <a:ext uri="{FF2B5EF4-FFF2-40B4-BE49-F238E27FC236}">
                <a16:creationId xmlns:a16="http://schemas.microsoft.com/office/drawing/2014/main" id="{DCA3970E-98B5-4CFB-AE7B-57375830F9FC}"/>
              </a:ext>
            </a:extLst>
          </p:cNvPr>
          <p:cNvSpPr txBox="1"/>
          <p:nvPr/>
        </p:nvSpPr>
        <p:spPr>
          <a:xfrm>
            <a:off x="2401169" y="5201181"/>
            <a:ext cx="2433493" cy="365760"/>
          </a:xfrm>
          <a:prstGeom prst="rect">
            <a:avLst/>
          </a:prstGeom>
          <a:noFill/>
        </p:spPr>
        <p:txBody>
          <a:bodyPr wrap="square" rtlCol="0">
            <a:spAutoFit/>
          </a:bodyPr>
          <a:lstStyle/>
          <a:p>
            <a:pPr algn="ctr"/>
            <a:r>
              <a:rPr lang="en-US" dirty="0"/>
              <a:t>97.26% m/s</a:t>
            </a:r>
          </a:p>
        </p:txBody>
      </p:sp>
      <p:sp>
        <p:nvSpPr>
          <p:cNvPr id="23" name="TextBox 22">
            <a:extLst>
              <a:ext uri="{FF2B5EF4-FFF2-40B4-BE49-F238E27FC236}">
                <a16:creationId xmlns:a16="http://schemas.microsoft.com/office/drawing/2014/main" id="{965CE721-EC84-4D19-AB79-004EF0FC37F9}"/>
              </a:ext>
            </a:extLst>
          </p:cNvPr>
          <p:cNvSpPr txBox="1"/>
          <p:nvPr/>
        </p:nvSpPr>
        <p:spPr>
          <a:xfrm>
            <a:off x="3717914" y="5179877"/>
            <a:ext cx="1126390" cy="365760"/>
          </a:xfrm>
          <a:prstGeom prst="rect">
            <a:avLst/>
          </a:prstGeom>
          <a:noFill/>
        </p:spPr>
        <p:txBody>
          <a:bodyPr wrap="square" rtlCol="0">
            <a:spAutoFit/>
          </a:bodyPr>
          <a:lstStyle/>
          <a:p>
            <a:pPr algn="ctr"/>
            <a:endParaRPr lang="en-US" dirty="0"/>
          </a:p>
        </p:txBody>
      </p:sp>
      <p:sp>
        <p:nvSpPr>
          <p:cNvPr id="24" name="TextBox 23">
            <a:extLst>
              <a:ext uri="{FF2B5EF4-FFF2-40B4-BE49-F238E27FC236}">
                <a16:creationId xmlns:a16="http://schemas.microsoft.com/office/drawing/2014/main" id="{FFF42237-74A3-4131-9EF6-DEE627D6FC52}"/>
              </a:ext>
            </a:extLst>
          </p:cNvPr>
          <p:cNvSpPr txBox="1"/>
          <p:nvPr/>
        </p:nvSpPr>
        <p:spPr>
          <a:xfrm>
            <a:off x="2401169" y="3100565"/>
            <a:ext cx="2433493" cy="365760"/>
          </a:xfrm>
          <a:prstGeom prst="rect">
            <a:avLst/>
          </a:prstGeom>
          <a:noFill/>
        </p:spPr>
        <p:txBody>
          <a:bodyPr wrap="square" rtlCol="0">
            <a:spAutoFit/>
          </a:bodyPr>
          <a:lstStyle/>
          <a:p>
            <a:pPr algn="ctr"/>
            <a:r>
              <a:rPr lang="en-US" b="0" i="0" dirty="0">
                <a:effectLst/>
                <a:latin typeface="IBM Plex Sans" panose="020B0503050203000203" pitchFamily="34" charset="0"/>
              </a:rPr>
              <a:t>19.3311 m/s</a:t>
            </a:r>
            <a:r>
              <a:rPr lang="en-US" b="0" i="0" dirty="0">
                <a:solidFill>
                  <a:srgbClr val="F5F9FC"/>
                </a:solidFill>
                <a:effectLst/>
                <a:latin typeface="IBM Plex Sans" panose="020B0503050203000203" pitchFamily="34" charset="0"/>
              </a:rPr>
              <a:t>s</a:t>
            </a:r>
            <a:endParaRPr lang="en-US" dirty="0"/>
          </a:p>
        </p:txBody>
      </p:sp>
    </p:spTree>
    <p:extLst>
      <p:ext uri="{BB962C8B-B14F-4D97-AF65-F5344CB8AC3E}">
        <p14:creationId xmlns:p14="http://schemas.microsoft.com/office/powerpoint/2010/main" val="258919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94C6C-5371-2C89-83B0-069EA236380F}"/>
              </a:ext>
            </a:extLst>
          </p:cNvPr>
          <p:cNvPicPr>
            <a:picLocks noChangeAspect="1"/>
          </p:cNvPicPr>
          <p:nvPr/>
        </p:nvPicPr>
        <p:blipFill>
          <a:blip r:embed="rId2">
            <a:duotone>
              <a:schemeClr val="bg2">
                <a:shade val="45000"/>
                <a:satMod val="135000"/>
              </a:schemeClr>
              <a:prstClr val="white"/>
            </a:duotone>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8200" y="365125"/>
            <a:ext cx="10515600" cy="1325563"/>
          </a:xfrm>
        </p:spPr>
        <p:txBody>
          <a:bodyPr>
            <a:normAutofit/>
          </a:bodyPr>
          <a:lstStyle/>
          <a:p>
            <a:r>
              <a:rPr lang="en-US" dirty="0"/>
              <a:t>Conclusions</a:t>
            </a:r>
          </a:p>
        </p:txBody>
      </p:sp>
      <p:graphicFrame>
        <p:nvGraphicFramePr>
          <p:cNvPr id="9" name="Text Placeholder 6">
            <a:extLst>
              <a:ext uri="{FF2B5EF4-FFF2-40B4-BE49-F238E27FC236}">
                <a16:creationId xmlns:a16="http://schemas.microsoft.com/office/drawing/2014/main" id="{41145D79-23C5-666A-C245-94E810DCA4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89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A4413-795F-7BB1-E116-719F6B864E23}"/>
              </a:ext>
            </a:extLst>
          </p:cNvPr>
          <p:cNvSpPr>
            <a:spLocks noGrp="1"/>
          </p:cNvSpPr>
          <p:nvPr>
            <p:ph type="ctrTitle"/>
          </p:nvPr>
        </p:nvSpPr>
        <p:spPr>
          <a:xfrm>
            <a:off x="838200" y="620742"/>
            <a:ext cx="10515600" cy="1325563"/>
          </a:xfrm>
        </p:spPr>
        <p:txBody>
          <a:bodyPr vert="horz" lIns="91440" tIns="45720" rIns="91440" bIns="45720" rtlCol="0" anchor="ctr">
            <a:normAutofit/>
          </a:bodyPr>
          <a:lstStyle/>
          <a:p>
            <a:pPr algn="l"/>
            <a:r>
              <a:rPr lang="en-US" sz="4400" kern="1200">
                <a:solidFill>
                  <a:srgbClr val="FFFFFF"/>
                </a:solidFill>
                <a:latin typeface="+mj-lt"/>
                <a:ea typeface="+mj-ea"/>
                <a:cs typeface="+mj-cs"/>
              </a:rPr>
              <a:t> PHYS204 </a:t>
            </a:r>
            <a:br>
              <a:rPr lang="en-US" sz="4400" kern="1200">
                <a:solidFill>
                  <a:srgbClr val="FFFFFF"/>
                </a:solidFill>
                <a:latin typeface="+mj-lt"/>
                <a:ea typeface="+mj-ea"/>
                <a:cs typeface="+mj-cs"/>
              </a:rPr>
            </a:br>
            <a:r>
              <a:rPr lang="en-US" sz="4400" kern="1200">
                <a:solidFill>
                  <a:srgbClr val="FFFFFF"/>
                </a:solidFill>
                <a:latin typeface="+mj-lt"/>
                <a:ea typeface="+mj-ea"/>
                <a:cs typeface="+mj-cs"/>
              </a:rPr>
              <a:t>Project Part 1</a:t>
            </a:r>
          </a:p>
        </p:txBody>
      </p:sp>
      <p:cxnSp>
        <p:nvCxnSpPr>
          <p:cNvPr id="11"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7FC8614-20DF-346E-6AFD-0BA986D1A5FA}"/>
              </a:ext>
            </a:extLst>
          </p:cNvPr>
          <p:cNvSpPr txBox="1"/>
          <p:nvPr/>
        </p:nvSpPr>
        <p:spPr>
          <a:xfrm>
            <a:off x="6256020" y="2266345"/>
            <a:ext cx="5097780" cy="391061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a:solidFill>
                  <a:srgbClr val="FFFFFF"/>
                </a:solidFill>
              </a:rPr>
              <a:t>PHYS204 Project Part 1</a:t>
            </a:r>
          </a:p>
          <a:p>
            <a:pPr indent="-228600">
              <a:lnSpc>
                <a:spcPct val="90000"/>
              </a:lnSpc>
              <a:spcAft>
                <a:spcPts val="600"/>
              </a:spcAft>
              <a:buFont typeface="Arial" panose="020B0604020202020204" pitchFamily="34" charset="0"/>
              <a:buChar char="•"/>
            </a:pPr>
            <a:r>
              <a:rPr lang="en-US" sz="2400">
                <a:solidFill>
                  <a:srgbClr val="FFFFFF"/>
                </a:solidFill>
              </a:rPr>
              <a:t>Inventory of Parts and Software</a:t>
            </a:r>
          </a:p>
        </p:txBody>
      </p:sp>
    </p:spTree>
    <p:extLst>
      <p:ext uri="{BB962C8B-B14F-4D97-AF65-F5344CB8AC3E}">
        <p14:creationId xmlns:p14="http://schemas.microsoft.com/office/powerpoint/2010/main" val="28097612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PHYS204</a:t>
            </a:r>
            <a:br>
              <a:rPr lang="en-US" sz="4800">
                <a:solidFill>
                  <a:srgbClr val="FFFFFF"/>
                </a:solidFill>
              </a:rPr>
            </a:br>
            <a:r>
              <a:rPr lang="en-US" sz="4800">
                <a:solidFill>
                  <a:srgbClr val="FFFFFF"/>
                </a:solidFill>
              </a:rPr>
              <a:t>Project Part 5</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931874" y="4797188"/>
            <a:ext cx="6051236" cy="1241828"/>
          </a:xfrm>
        </p:spPr>
        <p:txBody>
          <a:bodyPr>
            <a:normAutofit/>
          </a:bodyPr>
          <a:lstStyle/>
          <a:p>
            <a:pPr algn="r"/>
            <a:r>
              <a:rPr lang="en-US" dirty="0">
                <a:solidFill>
                  <a:srgbClr val="FFFFFF"/>
                </a:solidFill>
              </a:rPr>
              <a:t>Relationship between Linear and Rotational Motion </a:t>
            </a:r>
            <a:endParaRPr lang="en-US">
              <a:solidFill>
                <a:srgbClr val="FFFFFF"/>
              </a:solidFill>
            </a:endParaRP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4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blurry green and white background&#10;&#10;Description automatically generated">
            <a:extLst>
              <a:ext uri="{FF2B5EF4-FFF2-40B4-BE49-F238E27FC236}">
                <a16:creationId xmlns:a16="http://schemas.microsoft.com/office/drawing/2014/main" id="{E1FBD271-B774-C062-F4B9-BFC77D4368BF}"/>
              </a:ext>
            </a:extLst>
          </p:cNvPr>
          <p:cNvPicPr>
            <a:picLocks noChangeAspect="1"/>
          </p:cNvPicPr>
          <p:nvPr/>
        </p:nvPicPr>
        <p:blipFill>
          <a:blip r:embed="rId2">
            <a:alphaModFix amt="35000"/>
          </a:blip>
          <a:srcRect t="3919" b="19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582822BB-44B4-C11F-ED20-AE20035FE304}"/>
              </a:ext>
            </a:extLst>
          </p:cNvPr>
          <p:cNvSpPr>
            <a:spLocks noGrp="1"/>
          </p:cNvSpPr>
          <p:nvPr>
            <p:ph type="title"/>
          </p:nvPr>
        </p:nvSpPr>
        <p:spPr>
          <a:xfrm>
            <a:off x="838200" y="365125"/>
            <a:ext cx="10515600" cy="1325563"/>
          </a:xfrm>
        </p:spPr>
        <p:txBody>
          <a:bodyPr>
            <a:normAutofit/>
          </a:bodyPr>
          <a:lstStyle/>
          <a:p>
            <a:r>
              <a:rPr lang="en-US" b="1" i="0">
                <a:solidFill>
                  <a:srgbClr val="FFFFFF"/>
                </a:solidFill>
                <a:effectLst/>
                <a:latin typeface="IBM Plex Sans" panose="020B0503050203000203" pitchFamily="34" charset="0"/>
              </a:rPr>
              <a:t>Relationship Between Linear and Rotational Motion</a:t>
            </a:r>
            <a:endParaRPr lang="en-US">
              <a:solidFill>
                <a:srgbClr val="FFFFFF"/>
              </a:solidFill>
            </a:endParaRPr>
          </a:p>
        </p:txBody>
      </p:sp>
      <p:graphicFrame>
        <p:nvGraphicFramePr>
          <p:cNvPr id="12" name="Content Placeholder 2">
            <a:extLst>
              <a:ext uri="{FF2B5EF4-FFF2-40B4-BE49-F238E27FC236}">
                <a16:creationId xmlns:a16="http://schemas.microsoft.com/office/drawing/2014/main" id="{B70C778C-953C-D516-3C40-CB83914E81ED}"/>
              </a:ext>
            </a:extLst>
          </p:cNvPr>
          <p:cNvGraphicFramePr>
            <a:graphicFrameLocks noGrp="1"/>
          </p:cNvGraphicFramePr>
          <p:nvPr>
            <p:ph idx="1"/>
            <p:extLst>
              <p:ext uri="{D42A27DB-BD31-4B8C-83A1-F6EECF244321}">
                <p14:modId xmlns:p14="http://schemas.microsoft.com/office/powerpoint/2010/main" val="33512794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150270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r>
              <a:rPr lang="en-US" sz="4400" dirty="0"/>
              <a:t>Data Collection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E37404-244A-4FE3-B76E-92D70D68E4EE}"/>
                  </a:ext>
                </a:extLst>
              </p:cNvPr>
              <p:cNvSpPr>
                <a:spLocks noGrp="1"/>
              </p:cNvSpPr>
              <p:nvPr>
                <p:ph idx="1"/>
              </p:nvPr>
            </p:nvSpPr>
            <p:spPr/>
            <p:txBody>
              <a:bodyPr/>
              <a:lstStyle/>
              <a:p>
                <a:pPr>
                  <a:lnSpc>
                    <a:spcPct val="150000"/>
                  </a:lnSpc>
                </a:pPr>
                <a:r>
                  <a:rPr lang="en-US" dirty="0"/>
                  <a:t>Object diameter: </a:t>
                </a:r>
                <a:r>
                  <a:rPr lang="en-US" i="1" dirty="0"/>
                  <a:t>d</a:t>
                </a:r>
                <a:r>
                  <a:rPr lang="en-US" dirty="0"/>
                  <a:t> = </a:t>
                </a:r>
              </a:p>
              <a:p>
                <a:pPr>
                  <a:lnSpc>
                    <a:spcPct val="150000"/>
                  </a:lnSpc>
                </a:pPr>
                <a:r>
                  <a:rPr lang="en-US" dirty="0"/>
                  <a:t>Object radius: </a:t>
                </a:r>
                <a:r>
                  <a:rPr lang="en-US" i="1" dirty="0"/>
                  <a:t>r</a:t>
                </a:r>
                <a:r>
                  <a:rPr lang="en-US" dirty="0"/>
                  <a:t> =</a:t>
                </a:r>
              </a:p>
              <a:p>
                <a:pPr>
                  <a:lnSpc>
                    <a:spcPct val="150000"/>
                  </a:lnSpc>
                </a:pPr>
                <a:r>
                  <a:rPr lang="en-US" dirty="0"/>
                  <a:t>Number of pulses for one revolution: </a:t>
                </a:r>
                <a:r>
                  <a:rPr lang="en-US" i="1" dirty="0"/>
                  <a:t>x</a:t>
                </a:r>
                <a:r>
                  <a:rPr lang="en-US" dirty="0"/>
                  <a:t> = </a:t>
                </a:r>
              </a:p>
              <a:p>
                <a:pPr>
                  <a:lnSpc>
                    <a:spcPct val="100000"/>
                  </a:lnSpc>
                </a:pPr>
                <a:r>
                  <a:rPr lang="en-US" dirty="0"/>
                  <a:t>Resolution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1 </m:t>
                            </m:r>
                          </m:num>
                          <m:den>
                            <m:r>
                              <a:rPr lang="en-US" b="0" i="1" smtClean="0">
                                <a:latin typeface="Cambria Math" panose="02040503050406030204" pitchFamily="18" charset="0"/>
                              </a:rPr>
                              <m:t>𝑥</m:t>
                            </m:r>
                            <m:r>
                              <a:rPr lang="en-US" i="1">
                                <a:latin typeface="Cambria Math" panose="02040503050406030204" pitchFamily="18" charset="0"/>
                              </a:rPr>
                              <m:t> </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𝑅𝑒𝑣𝑜𝑙𝑢𝑡𝑖𝑜𝑛</m:t>
                            </m:r>
                          </m:num>
                          <m:den>
                            <m:r>
                              <a:rPr lang="en-US" i="1">
                                <a:latin typeface="Cambria Math" panose="02040503050406030204" pitchFamily="18" charset="0"/>
                              </a:rPr>
                              <m:t>𝑝𝑢𝑙𝑠𝑒𝑠</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 </m:t>
                            </m:r>
                            <m:r>
                              <a:rPr lang="en-US" i="1">
                                <a:latin typeface="Cambria Math" panose="02040503050406030204" pitchFamily="18" charset="0"/>
                              </a:rPr>
                              <m:t>𝑟𝑎𝑑𝑖𝑎𝑛𝑠</m:t>
                            </m:r>
                          </m:num>
                          <m:den>
                            <m:r>
                              <a:rPr lang="en-US" i="1">
                                <a:latin typeface="Cambria Math" panose="02040503050406030204" pitchFamily="18" charset="0"/>
                              </a:rPr>
                              <m:t>1 </m:t>
                            </m:r>
                            <m:r>
                              <a:rPr lang="en-US" i="1">
                                <a:latin typeface="Cambria Math" panose="02040503050406030204" pitchFamily="18" charset="0"/>
                              </a:rPr>
                              <m:t>𝑅𝑒𝑣𝑜𝑙𝑢𝑡𝑖𝑜𝑛</m:t>
                            </m:r>
                          </m:den>
                        </m:f>
                      </m:e>
                    </m:d>
                    <m:r>
                      <a:rPr lang="en-US" b="0" i="1" smtClean="0">
                        <a:latin typeface="Cambria Math" panose="02040503050406030204" pitchFamily="18" charset="0"/>
                      </a:rPr>
                      <m:t>=</m:t>
                    </m:r>
                  </m:oMath>
                </a14:m>
                <a:endParaRPr lang="en-US" dirty="0"/>
              </a:p>
              <a:p>
                <a:pPr marL="0" indent="0">
                  <a:lnSpc>
                    <a:spcPct val="150000"/>
                  </a:lnSpc>
                  <a:buNone/>
                </a:pPr>
                <a:endParaRPr lang="en-US" dirty="0"/>
              </a:p>
            </p:txBody>
          </p:sp>
        </mc:Choice>
        <mc:Fallback xmlns="">
          <p:sp>
            <p:nvSpPr>
              <p:cNvPr id="5" name="Content Placeholder 4">
                <a:extLst>
                  <a:ext uri="{FF2B5EF4-FFF2-40B4-BE49-F238E27FC236}">
                    <a16:creationId xmlns:a16="http://schemas.microsoft.com/office/drawing/2014/main" id="{DFE37404-244A-4FE3-B76E-92D70D68E4E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67457B9-430A-4B82-8FAD-769B828F8190}"/>
              </a:ext>
            </a:extLst>
          </p:cNvPr>
          <p:cNvPicPr>
            <a:picLocks noChangeAspect="1"/>
          </p:cNvPicPr>
          <p:nvPr/>
        </p:nvPicPr>
        <p:blipFill rotWithShape="1">
          <a:blip r:embed="rId3"/>
          <a:srcRect l="24521"/>
          <a:stretch/>
        </p:blipFill>
        <p:spPr>
          <a:xfrm>
            <a:off x="3758045" y="2929552"/>
            <a:ext cx="2573371" cy="548640"/>
          </a:xfrm>
          <a:prstGeom prst="rect">
            <a:avLst/>
          </a:prstGeom>
        </p:spPr>
      </p:pic>
      <p:pic>
        <p:nvPicPr>
          <p:cNvPr id="8" name="Picture 7">
            <a:extLst>
              <a:ext uri="{FF2B5EF4-FFF2-40B4-BE49-F238E27FC236}">
                <a16:creationId xmlns:a16="http://schemas.microsoft.com/office/drawing/2014/main" id="{2EA50A50-6832-4423-AD8A-3E3577C9D0DC}"/>
              </a:ext>
            </a:extLst>
          </p:cNvPr>
          <p:cNvPicPr>
            <a:picLocks noChangeAspect="1"/>
          </p:cNvPicPr>
          <p:nvPr/>
        </p:nvPicPr>
        <p:blipFill rotWithShape="1">
          <a:blip r:embed="rId3"/>
          <a:srcRect l="24521"/>
          <a:stretch/>
        </p:blipFill>
        <p:spPr>
          <a:xfrm>
            <a:off x="4223886" y="2144528"/>
            <a:ext cx="2573371" cy="548640"/>
          </a:xfrm>
          <a:prstGeom prst="rect">
            <a:avLst/>
          </a:prstGeom>
        </p:spPr>
      </p:pic>
      <p:pic>
        <p:nvPicPr>
          <p:cNvPr id="11" name="Picture 10">
            <a:extLst>
              <a:ext uri="{FF2B5EF4-FFF2-40B4-BE49-F238E27FC236}">
                <a16:creationId xmlns:a16="http://schemas.microsoft.com/office/drawing/2014/main" id="{BABA2895-3735-4FD7-A01D-B114EA56DB32}"/>
              </a:ext>
            </a:extLst>
          </p:cNvPr>
          <p:cNvPicPr>
            <a:picLocks noChangeAspect="1"/>
          </p:cNvPicPr>
          <p:nvPr/>
        </p:nvPicPr>
        <p:blipFill rotWithShape="1">
          <a:blip r:embed="rId3"/>
          <a:srcRect l="24521"/>
          <a:stretch/>
        </p:blipFill>
        <p:spPr>
          <a:xfrm>
            <a:off x="7964285" y="4528277"/>
            <a:ext cx="2573371" cy="548640"/>
          </a:xfrm>
          <a:prstGeom prst="rect">
            <a:avLst/>
          </a:prstGeom>
        </p:spPr>
      </p:pic>
      <p:sp>
        <p:nvSpPr>
          <p:cNvPr id="13" name="TextBox 12">
            <a:extLst>
              <a:ext uri="{FF2B5EF4-FFF2-40B4-BE49-F238E27FC236}">
                <a16:creationId xmlns:a16="http://schemas.microsoft.com/office/drawing/2014/main" id="{A9363AFD-7534-47C6-A142-A58552E53152}"/>
              </a:ext>
            </a:extLst>
          </p:cNvPr>
          <p:cNvSpPr txBox="1"/>
          <p:nvPr/>
        </p:nvSpPr>
        <p:spPr>
          <a:xfrm>
            <a:off x="9322922" y="4393340"/>
            <a:ext cx="1126390" cy="461665"/>
          </a:xfrm>
          <a:prstGeom prst="rect">
            <a:avLst/>
          </a:prstGeom>
          <a:noFill/>
        </p:spPr>
        <p:txBody>
          <a:bodyPr wrap="square" rtlCol="0">
            <a:spAutoFit/>
          </a:bodyPr>
          <a:lstStyle/>
          <a:p>
            <a:pPr algn="ctr"/>
            <a:endParaRPr lang="en-US" sz="2400" dirty="0"/>
          </a:p>
        </p:txBody>
      </p:sp>
      <p:sp>
        <p:nvSpPr>
          <p:cNvPr id="14" name="TextBox 13">
            <a:extLst>
              <a:ext uri="{FF2B5EF4-FFF2-40B4-BE49-F238E27FC236}">
                <a16:creationId xmlns:a16="http://schemas.microsoft.com/office/drawing/2014/main" id="{1E29F97F-4FD9-443D-967D-37646DD07623}"/>
              </a:ext>
            </a:extLst>
          </p:cNvPr>
          <p:cNvSpPr txBox="1"/>
          <p:nvPr/>
        </p:nvSpPr>
        <p:spPr>
          <a:xfrm>
            <a:off x="4303660" y="2014584"/>
            <a:ext cx="2424196" cy="461665"/>
          </a:xfrm>
          <a:prstGeom prst="rect">
            <a:avLst/>
          </a:prstGeom>
          <a:noFill/>
        </p:spPr>
        <p:txBody>
          <a:bodyPr wrap="square" rtlCol="0">
            <a:spAutoFit/>
          </a:bodyPr>
          <a:lstStyle/>
          <a:p>
            <a:pPr algn="ctr"/>
            <a:r>
              <a:rPr lang="en-US" sz="2400" dirty="0"/>
              <a:t>7            cm</a:t>
            </a:r>
          </a:p>
        </p:txBody>
      </p:sp>
      <p:sp>
        <p:nvSpPr>
          <p:cNvPr id="16" name="TextBox 15">
            <a:extLst>
              <a:ext uri="{FF2B5EF4-FFF2-40B4-BE49-F238E27FC236}">
                <a16:creationId xmlns:a16="http://schemas.microsoft.com/office/drawing/2014/main" id="{8D918605-2E12-47B2-931A-F7F412E49392}"/>
              </a:ext>
            </a:extLst>
          </p:cNvPr>
          <p:cNvSpPr txBox="1"/>
          <p:nvPr/>
        </p:nvSpPr>
        <p:spPr>
          <a:xfrm>
            <a:off x="5601466" y="1983622"/>
            <a:ext cx="1126390" cy="461665"/>
          </a:xfrm>
          <a:prstGeom prst="rect">
            <a:avLst/>
          </a:prstGeom>
          <a:noFill/>
        </p:spPr>
        <p:txBody>
          <a:bodyPr wrap="square" rtlCol="0">
            <a:spAutoFit/>
          </a:bodyPr>
          <a:lstStyle/>
          <a:p>
            <a:pPr algn="ctr"/>
            <a:endParaRPr lang="en-US" sz="2400" dirty="0"/>
          </a:p>
        </p:txBody>
      </p:sp>
      <p:sp>
        <p:nvSpPr>
          <p:cNvPr id="17" name="TextBox 16">
            <a:extLst>
              <a:ext uri="{FF2B5EF4-FFF2-40B4-BE49-F238E27FC236}">
                <a16:creationId xmlns:a16="http://schemas.microsoft.com/office/drawing/2014/main" id="{54BDB280-14EC-4B75-8C2E-ED1ADF44944C}"/>
              </a:ext>
            </a:extLst>
          </p:cNvPr>
          <p:cNvSpPr txBox="1"/>
          <p:nvPr/>
        </p:nvSpPr>
        <p:spPr>
          <a:xfrm>
            <a:off x="3830418" y="2781238"/>
            <a:ext cx="2500998" cy="461665"/>
          </a:xfrm>
          <a:prstGeom prst="rect">
            <a:avLst/>
          </a:prstGeom>
          <a:noFill/>
        </p:spPr>
        <p:txBody>
          <a:bodyPr wrap="square" rtlCol="0">
            <a:spAutoFit/>
          </a:bodyPr>
          <a:lstStyle/>
          <a:p>
            <a:pPr algn="ctr"/>
            <a:r>
              <a:rPr lang="en-US" sz="2400" dirty="0"/>
              <a:t>3.5           cm</a:t>
            </a:r>
          </a:p>
        </p:txBody>
      </p:sp>
      <p:sp>
        <p:nvSpPr>
          <p:cNvPr id="18" name="TextBox 17">
            <a:extLst>
              <a:ext uri="{FF2B5EF4-FFF2-40B4-BE49-F238E27FC236}">
                <a16:creationId xmlns:a16="http://schemas.microsoft.com/office/drawing/2014/main" id="{E855F5C6-C0F6-4151-8347-ABA8A166613E}"/>
              </a:ext>
            </a:extLst>
          </p:cNvPr>
          <p:cNvSpPr txBox="1"/>
          <p:nvPr/>
        </p:nvSpPr>
        <p:spPr>
          <a:xfrm>
            <a:off x="5115390" y="2781237"/>
            <a:ext cx="1126390" cy="461665"/>
          </a:xfrm>
          <a:prstGeom prst="rect">
            <a:avLst/>
          </a:prstGeom>
          <a:noFill/>
        </p:spPr>
        <p:txBody>
          <a:bodyPr wrap="square" rtlCol="0">
            <a:spAutoFit/>
          </a:bodyPr>
          <a:lstStyle/>
          <a:p>
            <a:pPr algn="ctr"/>
            <a:endParaRPr lang="en-US" sz="2400" dirty="0"/>
          </a:p>
        </p:txBody>
      </p:sp>
      <p:sp>
        <p:nvSpPr>
          <p:cNvPr id="19" name="TextBox 18">
            <a:extLst>
              <a:ext uri="{FF2B5EF4-FFF2-40B4-BE49-F238E27FC236}">
                <a16:creationId xmlns:a16="http://schemas.microsoft.com/office/drawing/2014/main" id="{7746A31A-FE29-4488-BB43-D4F0F11E9EE6}"/>
              </a:ext>
            </a:extLst>
          </p:cNvPr>
          <p:cNvSpPr txBox="1"/>
          <p:nvPr/>
        </p:nvSpPr>
        <p:spPr>
          <a:xfrm>
            <a:off x="7881730" y="4385386"/>
            <a:ext cx="3001618" cy="461665"/>
          </a:xfrm>
          <a:prstGeom prst="rect">
            <a:avLst/>
          </a:prstGeom>
          <a:noFill/>
        </p:spPr>
        <p:txBody>
          <a:bodyPr wrap="square" rtlCol="0">
            <a:spAutoFit/>
          </a:bodyPr>
          <a:lstStyle/>
          <a:p>
            <a:pPr algn="ctr"/>
            <a:r>
              <a:rPr lang="en-US" sz="2400" dirty="0"/>
              <a:t>0.157       Rad/pulse</a:t>
            </a:r>
          </a:p>
        </p:txBody>
      </p:sp>
      <p:sp>
        <p:nvSpPr>
          <p:cNvPr id="20" name="TextBox 19">
            <a:extLst>
              <a:ext uri="{FF2B5EF4-FFF2-40B4-BE49-F238E27FC236}">
                <a16:creationId xmlns:a16="http://schemas.microsoft.com/office/drawing/2014/main" id="{6029B443-BF1A-4A6C-BC00-3078A1E1FA90}"/>
              </a:ext>
            </a:extLst>
          </p:cNvPr>
          <p:cNvSpPr txBox="1"/>
          <p:nvPr/>
        </p:nvSpPr>
        <p:spPr>
          <a:xfrm>
            <a:off x="9322922" y="4385385"/>
            <a:ext cx="1126390" cy="461665"/>
          </a:xfrm>
          <a:prstGeom prst="rect">
            <a:avLst/>
          </a:prstGeom>
          <a:noFill/>
        </p:spPr>
        <p:txBody>
          <a:bodyPr wrap="square" rtlCol="0">
            <a:spAutoFit/>
          </a:bodyPr>
          <a:lstStyle/>
          <a:p>
            <a:pPr algn="ctr"/>
            <a:endParaRPr lang="en-US" sz="2400" dirty="0"/>
          </a:p>
        </p:txBody>
      </p:sp>
      <p:pic>
        <p:nvPicPr>
          <p:cNvPr id="22" name="Picture 21">
            <a:extLst>
              <a:ext uri="{FF2B5EF4-FFF2-40B4-BE49-F238E27FC236}">
                <a16:creationId xmlns:a16="http://schemas.microsoft.com/office/drawing/2014/main" id="{CD521C2D-E944-46F9-8EB6-3724FE6242BC}"/>
              </a:ext>
            </a:extLst>
          </p:cNvPr>
          <p:cNvPicPr>
            <a:picLocks noChangeAspect="1"/>
          </p:cNvPicPr>
          <p:nvPr/>
        </p:nvPicPr>
        <p:blipFill rotWithShape="1">
          <a:blip r:embed="rId3"/>
          <a:srcRect l="24521" r="38571"/>
          <a:stretch/>
        </p:blipFill>
        <p:spPr>
          <a:xfrm>
            <a:off x="7130562" y="3637849"/>
            <a:ext cx="1258321" cy="548640"/>
          </a:xfrm>
          <a:prstGeom prst="rect">
            <a:avLst/>
          </a:prstGeom>
        </p:spPr>
      </p:pic>
      <p:sp>
        <p:nvSpPr>
          <p:cNvPr id="23" name="TextBox 22">
            <a:extLst>
              <a:ext uri="{FF2B5EF4-FFF2-40B4-BE49-F238E27FC236}">
                <a16:creationId xmlns:a16="http://schemas.microsoft.com/office/drawing/2014/main" id="{2EF89674-4EB2-4294-9122-CA3A66962BA2}"/>
              </a:ext>
            </a:extLst>
          </p:cNvPr>
          <p:cNvSpPr txBox="1"/>
          <p:nvPr/>
        </p:nvSpPr>
        <p:spPr>
          <a:xfrm>
            <a:off x="7196527" y="3502244"/>
            <a:ext cx="1126390" cy="461665"/>
          </a:xfrm>
          <a:prstGeom prst="rect">
            <a:avLst/>
          </a:prstGeom>
          <a:noFill/>
        </p:spPr>
        <p:txBody>
          <a:bodyPr wrap="square" rtlCol="0">
            <a:spAutoFit/>
          </a:bodyPr>
          <a:lstStyle/>
          <a:p>
            <a:pPr algn="ctr"/>
            <a:r>
              <a:rPr lang="en-US" sz="2400" dirty="0"/>
              <a:t>40</a:t>
            </a:r>
          </a:p>
        </p:txBody>
      </p:sp>
    </p:spTree>
    <p:extLst>
      <p:ext uri="{BB962C8B-B14F-4D97-AF65-F5344CB8AC3E}">
        <p14:creationId xmlns:p14="http://schemas.microsoft.com/office/powerpoint/2010/main" val="93958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r>
              <a:rPr lang="en-US" sz="4400" dirty="0"/>
              <a:t>Data Analysis</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12485790-4EDB-4F67-A6C6-7BDF61C0CAFB}"/>
                  </a:ext>
                </a:extLst>
              </p:cNvPr>
              <p:cNvGraphicFramePr>
                <a:graphicFrameLocks noGrp="1"/>
              </p:cNvGraphicFramePr>
              <p:nvPr/>
            </p:nvGraphicFramePr>
            <p:xfrm>
              <a:off x="871889" y="1909966"/>
              <a:ext cx="10515600" cy="4027152"/>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4021011796"/>
                        </a:ext>
                      </a:extLst>
                    </a:gridCol>
                    <a:gridCol w="2103120">
                      <a:extLst>
                        <a:ext uri="{9D8B030D-6E8A-4147-A177-3AD203B41FA5}">
                          <a16:colId xmlns:a16="http://schemas.microsoft.com/office/drawing/2014/main" val="54218032"/>
                        </a:ext>
                      </a:extLst>
                    </a:gridCol>
                    <a:gridCol w="2103120">
                      <a:extLst>
                        <a:ext uri="{9D8B030D-6E8A-4147-A177-3AD203B41FA5}">
                          <a16:colId xmlns:a16="http://schemas.microsoft.com/office/drawing/2014/main" val="4163564863"/>
                        </a:ext>
                      </a:extLst>
                    </a:gridCol>
                    <a:gridCol w="2103120">
                      <a:extLst>
                        <a:ext uri="{9D8B030D-6E8A-4147-A177-3AD203B41FA5}">
                          <a16:colId xmlns:a16="http://schemas.microsoft.com/office/drawing/2014/main" val="2417390959"/>
                        </a:ext>
                      </a:extLst>
                    </a:gridCol>
                    <a:gridCol w="2103120">
                      <a:extLst>
                        <a:ext uri="{9D8B030D-6E8A-4147-A177-3AD203B41FA5}">
                          <a16:colId xmlns:a16="http://schemas.microsoft.com/office/drawing/2014/main" val="3076385891"/>
                        </a:ext>
                      </a:extLst>
                    </a:gridCol>
                  </a:tblGrid>
                  <a:tr h="671192">
                    <a:tc>
                      <a:txBody>
                        <a:bodyPr/>
                        <a:lstStyle/>
                        <a:p>
                          <a:pPr marL="0" marR="0" algn="ctr">
                            <a:spcBef>
                              <a:spcPts val="0"/>
                            </a:spcBef>
                            <a:spcAft>
                              <a:spcPts val="0"/>
                            </a:spcAft>
                          </a:pPr>
                          <a:r>
                            <a:rPr lang="en-US" sz="1600" kern="100" dirty="0">
                              <a:effectLst/>
                            </a:rPr>
                            <a:t>Trial</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Number of pulses </a:t>
                          </a:r>
                        </a:p>
                        <a:p>
                          <a:pPr marL="0" marR="0" algn="ctr">
                            <a:spcBef>
                              <a:spcPts val="0"/>
                            </a:spcBef>
                            <a:spcAft>
                              <a:spcPts val="0"/>
                            </a:spcAft>
                          </a:pPr>
                          <a:r>
                            <a:rPr lang="en-US" sz="1600" i="1" kern="100" dirty="0">
                              <a:effectLst/>
                            </a:rPr>
                            <a:t>N</a:t>
                          </a:r>
                          <a:endParaRPr lang="en-US" sz="1600" i="1"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Encoder distance </a:t>
                          </a:r>
                          <a:br>
                            <a:rPr lang="en-US" sz="1600" kern="100" dirty="0">
                              <a:effectLst/>
                            </a:rPr>
                          </a:br>
                          <a:r>
                            <a:rPr lang="en-US" sz="1600" i="1" dirty="0"/>
                            <a:t>r</a:t>
                          </a:r>
                          <a14:m>
                            <m:oMath xmlns:m="http://schemas.openxmlformats.org/officeDocument/2006/math">
                              <m:r>
                                <a:rPr lang="en-US" sz="1600" b="1" i="1" kern="100" smtClean="0">
                                  <a:effectLst/>
                                  <a:latin typeface="Cambria Math" panose="02040503050406030204" pitchFamily="18" charset="0"/>
                                </a:rPr>
                                <m:t> </m:t>
                              </m:r>
                              <m:r>
                                <a:rPr lang="en-US" sz="1600" kern="100">
                                  <a:effectLst/>
                                  <a:latin typeface="Cambria Math" panose="02040503050406030204" pitchFamily="18" charset="0"/>
                                </a:rPr>
                                <m:t>∙</m:t>
                              </m:r>
                              <m:r>
                                <a:rPr lang="en-US" sz="1600" b="1" i="1" kern="100" smtClean="0">
                                  <a:effectLst/>
                                  <a:latin typeface="Cambria Math" panose="02040503050406030204" pitchFamily="18" charset="0"/>
                                </a:rPr>
                                <m:t>𝑹𝒆𝒔𝒐𝒍𝒖𝒕𝒊𝒐𝒏</m:t>
                              </m:r>
                              <m:r>
                                <a:rPr lang="en-US" sz="1600" kern="100" smtClean="0">
                                  <a:effectLst/>
                                  <a:latin typeface="Cambria Math" panose="02040503050406030204" pitchFamily="18" charset="0"/>
                                </a:rPr>
                                <m:t>∙</m:t>
                              </m:r>
                            </m:oMath>
                          </a14:m>
                          <a:r>
                            <a:rPr lang="en-US" sz="1600" i="1" kern="100" dirty="0">
                              <a:effectLst/>
                            </a:rPr>
                            <a:t> N</a:t>
                          </a:r>
                          <a:endParaRPr lang="en-US" sz="1600" i="1"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Measured distance with ruler</a:t>
                          </a:r>
                        </a:p>
                      </a:txBody>
                      <a:tcPr marL="68580" marR="68580" marT="0" marB="0" anchor="ctr"/>
                    </a:tc>
                    <a:tc>
                      <a:txBody>
                        <a:bodyPr/>
                        <a:lstStyle/>
                        <a:p>
                          <a:pPr marL="0" marR="0" algn="ctr">
                            <a:spcBef>
                              <a:spcPts val="0"/>
                            </a:spcBef>
                            <a:spcAft>
                              <a:spcPts val="0"/>
                            </a:spcAft>
                          </a:pPr>
                          <a:r>
                            <a:rPr lang="en-US" sz="1600" kern="100" dirty="0">
                              <a:effectLst/>
                            </a:rPr>
                            <a:t>Percent </a:t>
                          </a:r>
                          <a:br>
                            <a:rPr lang="en-US" sz="1600" kern="100" dirty="0">
                              <a:effectLst/>
                            </a:rPr>
                          </a:br>
                          <a:r>
                            <a:rPr lang="en-US" sz="1600" kern="100" dirty="0">
                              <a:effectLst/>
                            </a:rPr>
                            <a:t>difference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2001203236"/>
                      </a:ext>
                    </a:extLst>
                  </a:tr>
                  <a:tr h="671192">
                    <a:tc>
                      <a:txBody>
                        <a:bodyPr/>
                        <a:lstStyle/>
                        <a:p>
                          <a:pPr marL="0" marR="0" algn="ctr">
                            <a:spcBef>
                              <a:spcPts val="0"/>
                            </a:spcBef>
                            <a:spcAft>
                              <a:spcPts val="0"/>
                            </a:spcAft>
                          </a:pPr>
                          <a:r>
                            <a:rPr lang="en-US" sz="1600" kern="100" dirty="0">
                              <a:effectLst/>
                            </a:rPr>
                            <a:t>1</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7.693</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7.50 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2.57 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124031144"/>
                      </a:ext>
                    </a:extLst>
                  </a:tr>
                  <a:tr h="671192">
                    <a:tc>
                      <a:txBody>
                        <a:bodyPr/>
                        <a:lstStyle/>
                        <a:p>
                          <a:pPr marL="0" marR="0" algn="ctr">
                            <a:spcBef>
                              <a:spcPts val="0"/>
                            </a:spcBef>
                            <a:spcAft>
                              <a:spcPts val="0"/>
                            </a:spcAft>
                          </a:pPr>
                          <a:r>
                            <a:rPr lang="en-US" sz="1600" kern="100" dirty="0">
                              <a:effectLst/>
                            </a:rPr>
                            <a:t>2</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9.3455 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9.30</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0.49 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3924050777"/>
                      </a:ext>
                    </a:extLst>
                  </a:tr>
                  <a:tr h="671192">
                    <a:tc>
                      <a:txBody>
                        <a:bodyPr/>
                        <a:lstStyle/>
                        <a:p>
                          <a:pPr marL="0" marR="0" algn="ctr">
                            <a:spcBef>
                              <a:spcPts val="0"/>
                            </a:spcBef>
                            <a:spcAft>
                              <a:spcPts val="0"/>
                            </a:spcAft>
                          </a:pPr>
                          <a:r>
                            <a:rPr lang="en-US" sz="1600" kern="100">
                              <a:effectLst/>
                            </a:rPr>
                            <a:t>3</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21 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11.5545 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11.60</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0.39</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2035017952"/>
                      </a:ext>
                    </a:extLst>
                  </a:tr>
                  <a:tr h="671192">
                    <a:tc>
                      <a:txBody>
                        <a:bodyPr/>
                        <a:lstStyle/>
                        <a:p>
                          <a:pPr marL="0" marR="0" algn="ctr">
                            <a:spcBef>
                              <a:spcPts val="0"/>
                            </a:spcBef>
                            <a:spcAft>
                              <a:spcPts val="0"/>
                            </a:spcAft>
                          </a:pPr>
                          <a:r>
                            <a:rPr lang="en-US" sz="1600" kern="100">
                              <a:effectLst/>
                            </a:rPr>
                            <a:t>4</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14.8415 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14.80 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0.28</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4229912041"/>
                      </a:ext>
                    </a:extLst>
                  </a:tr>
                  <a:tr h="671192">
                    <a:tc>
                      <a:txBody>
                        <a:bodyPr/>
                        <a:lstStyle/>
                        <a:p>
                          <a:pPr marL="0" marR="0" algn="ctr">
                            <a:spcBef>
                              <a:spcPts val="0"/>
                            </a:spcBef>
                            <a:spcAft>
                              <a:spcPts val="0"/>
                            </a:spcAft>
                          </a:pPr>
                          <a:r>
                            <a:rPr lang="en-US" sz="1600" kern="100">
                              <a:effectLst/>
                            </a:rPr>
                            <a:t>5</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30 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16.485</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16.50 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0.09</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912731548"/>
                      </a:ext>
                    </a:extLst>
                  </a:tr>
                </a:tbl>
              </a:graphicData>
            </a:graphic>
          </p:graphicFrame>
        </mc:Choice>
        <mc:Fallback xmlns="">
          <p:graphicFrame>
            <p:nvGraphicFramePr>
              <p:cNvPr id="3" name="Table 2">
                <a:extLst>
                  <a:ext uri="{FF2B5EF4-FFF2-40B4-BE49-F238E27FC236}">
                    <a16:creationId xmlns:a16="http://schemas.microsoft.com/office/drawing/2014/main" id="{12485790-4EDB-4F67-A6C6-7BDF61C0CAFB}"/>
                  </a:ext>
                </a:extLst>
              </p:cNvPr>
              <p:cNvGraphicFramePr>
                <a:graphicFrameLocks noGrp="1"/>
              </p:cNvGraphicFramePr>
              <p:nvPr>
                <p:extLst>
                  <p:ext uri="{D42A27DB-BD31-4B8C-83A1-F6EECF244321}">
                    <p14:modId xmlns:p14="http://schemas.microsoft.com/office/powerpoint/2010/main" val="4013285555"/>
                  </p:ext>
                </p:extLst>
              </p:nvPr>
            </p:nvGraphicFramePr>
            <p:xfrm>
              <a:off x="871889" y="1909966"/>
              <a:ext cx="10515600" cy="4027152"/>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4021011796"/>
                        </a:ext>
                      </a:extLst>
                    </a:gridCol>
                    <a:gridCol w="2103120">
                      <a:extLst>
                        <a:ext uri="{9D8B030D-6E8A-4147-A177-3AD203B41FA5}">
                          <a16:colId xmlns:a16="http://schemas.microsoft.com/office/drawing/2014/main" val="54218032"/>
                        </a:ext>
                      </a:extLst>
                    </a:gridCol>
                    <a:gridCol w="2103120">
                      <a:extLst>
                        <a:ext uri="{9D8B030D-6E8A-4147-A177-3AD203B41FA5}">
                          <a16:colId xmlns:a16="http://schemas.microsoft.com/office/drawing/2014/main" val="4163564863"/>
                        </a:ext>
                      </a:extLst>
                    </a:gridCol>
                    <a:gridCol w="2103120">
                      <a:extLst>
                        <a:ext uri="{9D8B030D-6E8A-4147-A177-3AD203B41FA5}">
                          <a16:colId xmlns:a16="http://schemas.microsoft.com/office/drawing/2014/main" val="2417390959"/>
                        </a:ext>
                      </a:extLst>
                    </a:gridCol>
                    <a:gridCol w="2103120">
                      <a:extLst>
                        <a:ext uri="{9D8B030D-6E8A-4147-A177-3AD203B41FA5}">
                          <a16:colId xmlns:a16="http://schemas.microsoft.com/office/drawing/2014/main" val="3076385891"/>
                        </a:ext>
                      </a:extLst>
                    </a:gridCol>
                  </a:tblGrid>
                  <a:tr h="671192">
                    <a:tc>
                      <a:txBody>
                        <a:bodyPr/>
                        <a:lstStyle/>
                        <a:p>
                          <a:pPr marL="0" marR="0" algn="ctr">
                            <a:spcBef>
                              <a:spcPts val="0"/>
                            </a:spcBef>
                            <a:spcAft>
                              <a:spcPts val="0"/>
                            </a:spcAft>
                          </a:pPr>
                          <a:r>
                            <a:rPr lang="en-US" sz="1600" kern="100" dirty="0">
                              <a:effectLst/>
                            </a:rPr>
                            <a:t>Trial</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Number of pulses </a:t>
                          </a:r>
                        </a:p>
                        <a:p>
                          <a:pPr marL="0" marR="0" algn="ctr">
                            <a:spcBef>
                              <a:spcPts val="0"/>
                            </a:spcBef>
                            <a:spcAft>
                              <a:spcPts val="0"/>
                            </a:spcAft>
                          </a:pPr>
                          <a:r>
                            <a:rPr lang="en-US" sz="1600" i="1" kern="100" dirty="0">
                              <a:effectLst/>
                            </a:rPr>
                            <a:t>N</a:t>
                          </a:r>
                          <a:endParaRPr lang="en-US" sz="1600" i="1"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endParaRPr lang="en-US"/>
                        </a:p>
                      </a:txBody>
                      <a:tcPr marL="68580" marR="68580" marT="0" marB="0" anchor="ctr">
                        <a:blipFill>
                          <a:blip r:embed="rId2"/>
                          <a:stretch>
                            <a:fillRect l="-200000" t="-909" r="-200578" b="-503636"/>
                          </a:stretch>
                        </a:blipFill>
                      </a:tcPr>
                    </a:tc>
                    <a:tc>
                      <a:txBody>
                        <a:bodyPr/>
                        <a:lstStyle/>
                        <a:p>
                          <a:pPr marL="0" marR="0" algn="ctr">
                            <a:spcBef>
                              <a:spcPts val="0"/>
                            </a:spcBef>
                            <a:spcAft>
                              <a:spcPts val="0"/>
                            </a:spcAft>
                          </a:pPr>
                          <a:r>
                            <a:rPr lang="en-US" sz="1600" kern="100" dirty="0">
                              <a:effectLst/>
                            </a:rPr>
                            <a:t>Measured distance with ruler</a:t>
                          </a:r>
                        </a:p>
                      </a:txBody>
                      <a:tcPr marL="68580" marR="68580" marT="0" marB="0" anchor="ctr"/>
                    </a:tc>
                    <a:tc>
                      <a:txBody>
                        <a:bodyPr/>
                        <a:lstStyle/>
                        <a:p>
                          <a:pPr marL="0" marR="0" algn="ctr">
                            <a:spcBef>
                              <a:spcPts val="0"/>
                            </a:spcBef>
                            <a:spcAft>
                              <a:spcPts val="0"/>
                            </a:spcAft>
                          </a:pPr>
                          <a:r>
                            <a:rPr lang="en-US" sz="1600" kern="100" dirty="0">
                              <a:effectLst/>
                            </a:rPr>
                            <a:t>Percent </a:t>
                          </a:r>
                          <a:br>
                            <a:rPr lang="en-US" sz="1600" kern="100" dirty="0">
                              <a:effectLst/>
                            </a:rPr>
                          </a:br>
                          <a:r>
                            <a:rPr lang="en-US" sz="1600" kern="100" dirty="0">
                              <a:effectLst/>
                            </a:rPr>
                            <a:t>difference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2001203236"/>
                      </a:ext>
                    </a:extLst>
                  </a:tr>
                  <a:tr h="671192">
                    <a:tc>
                      <a:txBody>
                        <a:bodyPr/>
                        <a:lstStyle/>
                        <a:p>
                          <a:pPr marL="0" marR="0" algn="ctr">
                            <a:spcBef>
                              <a:spcPts val="0"/>
                            </a:spcBef>
                            <a:spcAft>
                              <a:spcPts val="0"/>
                            </a:spcAft>
                          </a:pPr>
                          <a:r>
                            <a:rPr lang="en-US" sz="1600" kern="100" dirty="0">
                              <a:effectLst/>
                            </a:rPr>
                            <a:t>1</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7.693</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7.50 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2.57 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124031144"/>
                      </a:ext>
                    </a:extLst>
                  </a:tr>
                  <a:tr h="671192">
                    <a:tc>
                      <a:txBody>
                        <a:bodyPr/>
                        <a:lstStyle/>
                        <a:p>
                          <a:pPr marL="0" marR="0" algn="ctr">
                            <a:spcBef>
                              <a:spcPts val="0"/>
                            </a:spcBef>
                            <a:spcAft>
                              <a:spcPts val="0"/>
                            </a:spcAft>
                          </a:pPr>
                          <a:r>
                            <a:rPr lang="en-US" sz="1600" kern="100" dirty="0">
                              <a:effectLst/>
                            </a:rPr>
                            <a:t>2</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9.3455 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9.30</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0.49 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3924050777"/>
                      </a:ext>
                    </a:extLst>
                  </a:tr>
                  <a:tr h="671192">
                    <a:tc>
                      <a:txBody>
                        <a:bodyPr/>
                        <a:lstStyle/>
                        <a:p>
                          <a:pPr marL="0" marR="0" algn="ctr">
                            <a:spcBef>
                              <a:spcPts val="0"/>
                            </a:spcBef>
                            <a:spcAft>
                              <a:spcPts val="0"/>
                            </a:spcAft>
                          </a:pPr>
                          <a:r>
                            <a:rPr lang="en-US" sz="1600" kern="100">
                              <a:effectLst/>
                            </a:rPr>
                            <a:t>3</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21 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11.5545 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11.60</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0.39</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2035017952"/>
                      </a:ext>
                    </a:extLst>
                  </a:tr>
                  <a:tr h="671192">
                    <a:tc>
                      <a:txBody>
                        <a:bodyPr/>
                        <a:lstStyle/>
                        <a:p>
                          <a:pPr marL="0" marR="0" algn="ctr">
                            <a:spcBef>
                              <a:spcPts val="0"/>
                            </a:spcBef>
                            <a:spcAft>
                              <a:spcPts val="0"/>
                            </a:spcAft>
                          </a:pPr>
                          <a:r>
                            <a:rPr lang="en-US" sz="1600" kern="100">
                              <a:effectLst/>
                            </a:rPr>
                            <a:t>4</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27 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14.8415 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14.80 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0.28</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4229912041"/>
                      </a:ext>
                    </a:extLst>
                  </a:tr>
                  <a:tr h="671192">
                    <a:tc>
                      <a:txBody>
                        <a:bodyPr/>
                        <a:lstStyle/>
                        <a:p>
                          <a:pPr marL="0" marR="0" algn="ctr">
                            <a:spcBef>
                              <a:spcPts val="0"/>
                            </a:spcBef>
                            <a:spcAft>
                              <a:spcPts val="0"/>
                            </a:spcAft>
                          </a:pPr>
                          <a:r>
                            <a:rPr lang="en-US" sz="1600" kern="100">
                              <a:effectLst/>
                            </a:rPr>
                            <a:t>5</a:t>
                          </a:r>
                          <a:endParaRPr lang="en-US" sz="1600" kern="10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30 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16.485</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16.50 </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tc>
                      <a:txBody>
                        <a:bodyPr/>
                        <a:lstStyle/>
                        <a:p>
                          <a:pPr marL="0" marR="0" algn="ctr">
                            <a:spcBef>
                              <a:spcPts val="0"/>
                            </a:spcBef>
                            <a:spcAft>
                              <a:spcPts val="0"/>
                            </a:spcAft>
                          </a:pPr>
                          <a:r>
                            <a:rPr lang="en-US" sz="1600" kern="100" dirty="0">
                              <a:effectLst/>
                            </a:rPr>
                            <a:t> 0.09</a:t>
                          </a:r>
                          <a:endParaRPr lang="en-US" sz="1600" kern="100" dirty="0">
                            <a:effectLst/>
                            <a:latin typeface="Liberation Serif"/>
                            <a:ea typeface="SimSun" panose="02010600030101010101" pitchFamily="2" charset="-122"/>
                            <a:cs typeface="Lucida Sans" panose="020B0602030504020204" pitchFamily="34" charset="0"/>
                          </a:endParaRPr>
                        </a:p>
                      </a:txBody>
                      <a:tcPr marL="68580" marR="68580" marT="0" marB="0" anchor="ctr"/>
                    </a:tc>
                    <a:extLst>
                      <a:ext uri="{0D108BD9-81ED-4DB2-BD59-A6C34878D82A}">
                        <a16:rowId xmlns:a16="http://schemas.microsoft.com/office/drawing/2014/main" val="912731548"/>
                      </a:ext>
                    </a:extLst>
                  </a:tr>
                </a:tbl>
              </a:graphicData>
            </a:graphic>
          </p:graphicFrame>
        </mc:Fallback>
      </mc:AlternateContent>
    </p:spTree>
    <p:extLst>
      <p:ext uri="{BB962C8B-B14F-4D97-AF65-F5344CB8AC3E}">
        <p14:creationId xmlns:p14="http://schemas.microsoft.com/office/powerpoint/2010/main" val="94936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625484" y="1084006"/>
            <a:ext cx="8949690" cy="3163529"/>
          </a:xfrm>
        </p:spPr>
        <p:txBody>
          <a:bodyPr anchor="ctr">
            <a:normAutofit/>
          </a:bodyPr>
          <a:lstStyle/>
          <a:p>
            <a:r>
              <a:rPr lang="en-US" dirty="0"/>
              <a:t>PHYS204</a:t>
            </a:r>
            <a:br>
              <a:rPr lang="en-US" dirty="0"/>
            </a:br>
            <a:r>
              <a:rPr lang="en-US" dirty="0"/>
              <a:t>Project Part 6</a:t>
            </a:r>
          </a:p>
        </p:txBody>
      </p:sp>
      <p:sp>
        <p:nvSpPr>
          <p:cNvPr id="8" name="Rectangle 7">
            <a:extLst>
              <a:ext uri="{FF2B5EF4-FFF2-40B4-BE49-F238E27FC236}">
                <a16:creationId xmlns:a16="http://schemas.microsoft.com/office/drawing/2014/main" id="{A32DDDDB-B463-1544-2E45-5A46CF440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45622" y="-88387"/>
            <a:ext cx="1686145" cy="12206614"/>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119797-EECC-175B-72BF-C218A2135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538194" y="1262730"/>
            <a:ext cx="1672575" cy="9517964"/>
          </a:xfrm>
          <a:prstGeom prst="rect">
            <a:avLst/>
          </a:prstGeom>
          <a:gradFill>
            <a:gsLst>
              <a:gs pos="47000">
                <a:schemeClr val="accent2">
                  <a:alpha val="0"/>
                </a:schemeClr>
              </a:gs>
              <a:gs pos="95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326DB0-D290-E656-7866-713DA14FC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18370" y="284362"/>
            <a:ext cx="1686152" cy="11461107"/>
          </a:xfrm>
          <a:prstGeom prst="rect">
            <a:avLst/>
          </a:prstGeom>
          <a:gradFill>
            <a:gsLst>
              <a:gs pos="58000">
                <a:schemeClr val="accent5">
                  <a:lumMod val="60000"/>
                  <a:lumOff val="40000"/>
                  <a:alpha val="0"/>
                </a:schemeClr>
              </a:gs>
              <a:gs pos="100000">
                <a:schemeClr val="accent5">
                  <a:alpha val="8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922891" y="5595401"/>
            <a:ext cx="8346219" cy="683239"/>
          </a:xfrm>
        </p:spPr>
        <p:txBody>
          <a:bodyPr anchor="ctr">
            <a:normAutofit/>
          </a:bodyPr>
          <a:lstStyle/>
          <a:p>
            <a:r>
              <a:rPr lang="en-US" sz="2000">
                <a:solidFill>
                  <a:srgbClr val="FFFFFF"/>
                </a:solidFill>
              </a:rPr>
              <a:t>Observing the Hall Effect</a:t>
            </a:r>
          </a:p>
        </p:txBody>
      </p:sp>
      <p:sp>
        <p:nvSpPr>
          <p:cNvPr id="14" name="Rectangle 13">
            <a:extLst>
              <a:ext uri="{FF2B5EF4-FFF2-40B4-BE49-F238E27FC236}">
                <a16:creationId xmlns:a16="http://schemas.microsoft.com/office/drawing/2014/main" id="{52F5323D-1D78-58B7-40E4-489E233D8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2420" y="1370378"/>
            <a:ext cx="1686152" cy="9289093"/>
          </a:xfrm>
          <a:prstGeom prst="rect">
            <a:avLst/>
          </a:prstGeom>
          <a:gradFill>
            <a:gsLst>
              <a:gs pos="48000">
                <a:schemeClr val="accent5">
                  <a:lumMod val="75000"/>
                  <a:alpha val="0"/>
                </a:schemeClr>
              </a:gs>
              <a:gs pos="100000">
                <a:schemeClr val="accent5">
                  <a:lumMod val="75000"/>
                  <a:alpha val="7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98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35A6-78B3-40AC-9630-CF36D03014DC}"/>
              </a:ext>
            </a:extLst>
          </p:cNvPr>
          <p:cNvSpPr>
            <a:spLocks noGrp="1"/>
          </p:cNvSpPr>
          <p:nvPr>
            <p:ph type="title"/>
          </p:nvPr>
        </p:nvSpPr>
        <p:spPr/>
        <p:txBody>
          <a:bodyPr>
            <a:normAutofit/>
          </a:bodyPr>
          <a:lstStyle/>
          <a:p>
            <a:r>
              <a:rPr lang="en-US" sz="4400" dirty="0"/>
              <a:t>Excel Graph</a:t>
            </a:r>
            <a:br>
              <a:rPr lang="en-US" sz="4400" dirty="0"/>
            </a:br>
            <a:r>
              <a:rPr lang="en-US" sz="4400" dirty="0"/>
              <a:t>(Screenshot)</a:t>
            </a:r>
          </a:p>
        </p:txBody>
      </p:sp>
      <p:sp>
        <p:nvSpPr>
          <p:cNvPr id="4" name="Text Placeholder 3">
            <a:extLst>
              <a:ext uri="{FF2B5EF4-FFF2-40B4-BE49-F238E27FC236}">
                <a16:creationId xmlns:a16="http://schemas.microsoft.com/office/drawing/2014/main" id="{CC77FF2E-83E9-477A-B7A4-F7D771078738}"/>
              </a:ext>
            </a:extLst>
          </p:cNvPr>
          <p:cNvSpPr>
            <a:spLocks noGrp="1"/>
          </p:cNvSpPr>
          <p:nvPr>
            <p:ph type="body" sz="half" idx="2"/>
          </p:nvPr>
        </p:nvSpPr>
        <p:spPr/>
        <p:txBody>
          <a:bodyPr/>
          <a:lstStyle/>
          <a:p>
            <a:r>
              <a:rPr lang="en-US" dirty="0"/>
              <a:t>Include Excel graph for a single trial of data plotted as a function of time.</a:t>
            </a:r>
          </a:p>
          <a:p>
            <a:r>
              <a:rPr lang="en-US" b="1" dirty="0"/>
              <a:t>Must include your name in the title of the graph.</a:t>
            </a:r>
          </a:p>
          <a:p>
            <a:endParaRPr lang="en-US" b="1"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D74F315-9E91-7443-596D-8EB6E3EE78F8}"/>
              </a:ext>
            </a:extLst>
          </p:cNvPr>
          <p:cNvPicPr>
            <a:picLocks noChangeAspect="1"/>
          </p:cNvPicPr>
          <p:nvPr/>
        </p:nvPicPr>
        <p:blipFill>
          <a:blip r:embed="rId2"/>
          <a:stretch>
            <a:fillRect/>
          </a:stretch>
        </p:blipFill>
        <p:spPr>
          <a:xfrm>
            <a:off x="5486400" y="1564830"/>
            <a:ext cx="5318627" cy="3728340"/>
          </a:xfrm>
          <a:prstGeom prst="rect">
            <a:avLst/>
          </a:prstGeom>
        </p:spPr>
      </p:pic>
      <p:sp>
        <p:nvSpPr>
          <p:cNvPr id="6" name="TextBox 5">
            <a:extLst>
              <a:ext uri="{FF2B5EF4-FFF2-40B4-BE49-F238E27FC236}">
                <a16:creationId xmlns:a16="http://schemas.microsoft.com/office/drawing/2014/main" id="{65A2A51D-5223-05DA-1FED-AB55E52CD9DB}"/>
              </a:ext>
            </a:extLst>
          </p:cNvPr>
          <p:cNvSpPr txBox="1"/>
          <p:nvPr/>
        </p:nvSpPr>
        <p:spPr>
          <a:xfrm>
            <a:off x="6476053" y="1195498"/>
            <a:ext cx="3200400" cy="369332"/>
          </a:xfrm>
          <a:prstGeom prst="rect">
            <a:avLst/>
          </a:prstGeom>
          <a:noFill/>
        </p:spPr>
        <p:txBody>
          <a:bodyPr wrap="square" rtlCol="0">
            <a:spAutoFit/>
          </a:bodyPr>
          <a:lstStyle/>
          <a:p>
            <a:pPr algn="ctr"/>
            <a:r>
              <a:rPr lang="en-US" dirty="0"/>
              <a:t>Johnathan Rodriguez</a:t>
            </a:r>
          </a:p>
        </p:txBody>
      </p:sp>
    </p:spTree>
    <p:extLst>
      <p:ext uri="{BB962C8B-B14F-4D97-AF65-F5344CB8AC3E}">
        <p14:creationId xmlns:p14="http://schemas.microsoft.com/office/powerpoint/2010/main" val="709238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3A24-D55B-DA48-5330-59BCEA89954D}"/>
              </a:ext>
            </a:extLst>
          </p:cNvPr>
          <p:cNvSpPr>
            <a:spLocks noGrp="1"/>
          </p:cNvSpPr>
          <p:nvPr>
            <p:ph type="title"/>
          </p:nvPr>
        </p:nvSpPr>
        <p:spPr/>
        <p:txBody>
          <a:bodyPr/>
          <a:lstStyle/>
          <a:p>
            <a:r>
              <a:rPr lang="en-US" dirty="0"/>
              <a:t>Challenges	</a:t>
            </a:r>
          </a:p>
        </p:txBody>
      </p:sp>
      <p:sp>
        <p:nvSpPr>
          <p:cNvPr id="3" name="Content Placeholder 2">
            <a:extLst>
              <a:ext uri="{FF2B5EF4-FFF2-40B4-BE49-F238E27FC236}">
                <a16:creationId xmlns:a16="http://schemas.microsoft.com/office/drawing/2014/main" id="{44CE0112-9431-4320-AAFD-B19229B5F891}"/>
              </a:ext>
            </a:extLst>
          </p:cNvPr>
          <p:cNvSpPr>
            <a:spLocks noGrp="1"/>
          </p:cNvSpPr>
          <p:nvPr>
            <p:ph idx="1"/>
          </p:nvPr>
        </p:nvSpPr>
        <p:spPr/>
        <p:txBody>
          <a:bodyPr>
            <a:normAutofit fontScale="77500" lnSpcReduction="20000"/>
          </a:bodyPr>
          <a:lstStyle/>
          <a:p>
            <a:pPr algn="l"/>
            <a:r>
              <a:rPr lang="en-US" b="1" i="0" dirty="0">
                <a:effectLst/>
                <a:latin typeface="IBM Plex Sans" panose="020B0503050203000203" pitchFamily="34" charset="0"/>
              </a:rPr>
              <a:t>Challenges Faced and Overcome:</a:t>
            </a:r>
            <a:endParaRPr lang="en-US" b="0" i="0" dirty="0">
              <a:effectLst/>
              <a:latin typeface="IBM Plex Sans" panose="020B0503050203000203" pitchFamily="34" charset="0"/>
            </a:endParaRPr>
          </a:p>
          <a:p>
            <a:pPr algn="l">
              <a:buFont typeface="Arial" panose="020B0604020202020204" pitchFamily="34" charset="0"/>
              <a:buChar char="•"/>
            </a:pPr>
            <a:r>
              <a:rPr lang="en-US" b="1" i="0" dirty="0">
                <a:effectLst/>
                <a:latin typeface="IBM Plex Sans" panose="020B0503050203000203" pitchFamily="34" charset="0"/>
              </a:rPr>
              <a:t>Complex Problem Solving:</a:t>
            </a:r>
            <a:r>
              <a:rPr lang="en-US" b="0" i="0" dirty="0">
                <a:effectLst/>
                <a:latin typeface="IBM Plex Sans" panose="020B0503050203000203" pitchFamily="34" charset="0"/>
              </a:rPr>
              <a:t> Navigating intricate problems required innovative strategies and adaptive thinking. Overcoming these challenges involved iterative testing and collaboration, leading to improved problem-solving skills and project refinement.</a:t>
            </a:r>
          </a:p>
          <a:p>
            <a:pPr algn="l"/>
            <a:r>
              <a:rPr lang="en-US" b="1" i="0" dirty="0">
                <a:effectLst/>
                <a:latin typeface="IBM Plex Sans" panose="020B0503050203000203" pitchFamily="34" charset="0"/>
              </a:rPr>
              <a:t>Most Difficult Parts of the Project:</a:t>
            </a:r>
            <a:endParaRPr lang="en-US" b="0" i="0" dirty="0">
              <a:effectLst/>
              <a:latin typeface="IBM Plex Sans" panose="020B0503050203000203" pitchFamily="34" charset="0"/>
            </a:endParaRPr>
          </a:p>
          <a:p>
            <a:pPr algn="l">
              <a:buFont typeface="Arial" panose="020B0604020202020204" pitchFamily="34" charset="0"/>
              <a:buChar char="•"/>
            </a:pPr>
            <a:r>
              <a:rPr lang="en-US" b="1" i="0" dirty="0">
                <a:effectLst/>
                <a:latin typeface="var(--font-family-default)"/>
              </a:rPr>
              <a:t>Integration of Systems:</a:t>
            </a:r>
            <a:r>
              <a:rPr lang="en-US" b="0" i="0" dirty="0">
                <a:effectLst/>
                <a:latin typeface="var(--font-family-default)"/>
              </a:rPr>
              <a:t> Merging various components into a cohesive system presented significant difficulties. Ensuring compatibility and seamless communication between different parts demanded extensive troubleshooting and optimization.</a:t>
            </a:r>
          </a:p>
          <a:p>
            <a:pPr algn="l">
              <a:buFont typeface="Arial" panose="020B0604020202020204" pitchFamily="34" charset="0"/>
              <a:buChar char="•"/>
            </a:pPr>
            <a:r>
              <a:rPr lang="en-US" b="1" i="0" dirty="0">
                <a:effectLst/>
                <a:latin typeface="var(--font-family-default)"/>
              </a:rPr>
              <a:t>Data Analysis and Interpretation:</a:t>
            </a:r>
            <a:r>
              <a:rPr lang="en-US" b="0" i="0" dirty="0">
                <a:effectLst/>
                <a:latin typeface="var(--font-family-default)"/>
              </a:rPr>
              <a:t> Processing and interpreting large datasets required advanced analytical skills and tool proficiency. Addressing these challenges involved refining data handling techniques to ensure accuracy and meaningful insights.</a:t>
            </a:r>
          </a:p>
          <a:p>
            <a:pPr algn="l"/>
            <a:r>
              <a:rPr lang="en-US" b="0" i="0" dirty="0">
                <a:effectLst/>
                <a:latin typeface="IBM Plex Sans" panose="020B0503050203000203" pitchFamily="34" charset="0"/>
              </a:rPr>
              <a:t>This breakdown clearly articulates the project challenges and the most difficult aspects encountered during its execution.</a:t>
            </a:r>
          </a:p>
        </p:txBody>
      </p:sp>
    </p:spTree>
    <p:extLst>
      <p:ext uri="{BB962C8B-B14F-4D97-AF65-F5344CB8AC3E}">
        <p14:creationId xmlns:p14="http://schemas.microsoft.com/office/powerpoint/2010/main" val="68783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4975-7ABD-C587-5784-B1DDA7850155}"/>
              </a:ext>
            </a:extLst>
          </p:cNvPr>
          <p:cNvSpPr>
            <a:spLocks noGrp="1"/>
          </p:cNvSpPr>
          <p:nvPr>
            <p:ph type="title"/>
          </p:nvPr>
        </p:nvSpPr>
        <p:spPr/>
        <p:txBody>
          <a:bodyPr/>
          <a:lstStyle/>
          <a:p>
            <a:r>
              <a:rPr lang="en-US" dirty="0"/>
              <a:t>Career Skills</a:t>
            </a:r>
          </a:p>
        </p:txBody>
      </p:sp>
      <p:sp>
        <p:nvSpPr>
          <p:cNvPr id="3" name="Content Placeholder 2">
            <a:extLst>
              <a:ext uri="{FF2B5EF4-FFF2-40B4-BE49-F238E27FC236}">
                <a16:creationId xmlns:a16="http://schemas.microsoft.com/office/drawing/2014/main" id="{8E67A3B2-1967-1296-DE8C-B630FBC41376}"/>
              </a:ext>
            </a:extLst>
          </p:cNvPr>
          <p:cNvSpPr>
            <a:spLocks noGrp="1"/>
          </p:cNvSpPr>
          <p:nvPr>
            <p:ph idx="1"/>
          </p:nvPr>
        </p:nvSpPr>
        <p:spPr/>
        <p:txBody>
          <a:bodyPr>
            <a:normAutofit fontScale="70000" lnSpcReduction="20000"/>
          </a:bodyPr>
          <a:lstStyle/>
          <a:p>
            <a:pPr marL="0" indent="0">
              <a:buNone/>
            </a:pPr>
            <a:r>
              <a:rPr lang="en-US" b="1" dirty="0">
                <a:solidFill>
                  <a:srgbClr val="FF0000"/>
                </a:solidFill>
              </a:rPr>
              <a:t>Delete the text on this slide and replace it with the career skills that covers the items below: </a:t>
            </a:r>
          </a:p>
          <a:p>
            <a:pPr algn="l"/>
            <a:r>
              <a:rPr lang="en-US" b="1" i="0" dirty="0">
                <a:effectLst/>
                <a:latin typeface="IBM Plex Sans" panose="020B0503050203000203" pitchFamily="34" charset="0"/>
              </a:rPr>
              <a:t>Skills Developed Benefitting Your Career:</a:t>
            </a:r>
            <a:endParaRPr lang="en-US" b="0" i="0" dirty="0">
              <a:effectLst/>
              <a:latin typeface="IBM Plex Sans" panose="020B0503050203000203" pitchFamily="34" charset="0"/>
            </a:endParaRPr>
          </a:p>
          <a:p>
            <a:pPr algn="l">
              <a:buFont typeface="Arial" panose="020B0604020202020204" pitchFamily="34" charset="0"/>
              <a:buChar char="•"/>
            </a:pPr>
            <a:r>
              <a:rPr lang="en-US" b="1" i="0" dirty="0">
                <a:effectLst/>
                <a:latin typeface="var(--font-family-default)"/>
              </a:rPr>
              <a:t>Analytical Problem Solving:</a:t>
            </a:r>
            <a:r>
              <a:rPr lang="en-US" b="0" i="0" dirty="0">
                <a:effectLst/>
                <a:latin typeface="var(--font-family-default)"/>
              </a:rPr>
              <a:t> Enhanced ability to systematically address complex challenges, which is crucial for decision-making and strategic planning in professional settings.</a:t>
            </a:r>
          </a:p>
          <a:p>
            <a:pPr algn="l">
              <a:buFont typeface="Arial" panose="020B0604020202020204" pitchFamily="34" charset="0"/>
              <a:buChar char="•"/>
            </a:pPr>
            <a:r>
              <a:rPr lang="en-US" b="1" i="0" dirty="0">
                <a:effectLst/>
                <a:latin typeface="var(--font-family-default)"/>
              </a:rPr>
              <a:t>Technical Proficiency:</a:t>
            </a:r>
            <a:r>
              <a:rPr lang="en-US" b="0" i="0" dirty="0">
                <a:effectLst/>
                <a:latin typeface="var(--font-family-default)"/>
              </a:rPr>
              <a:t> Gained expertise in using advanced tools and technologies, increasing efficiency and effectiveness in technical roles and projects.</a:t>
            </a:r>
          </a:p>
          <a:p>
            <a:pPr algn="l"/>
            <a:r>
              <a:rPr lang="en-US" b="1" i="0" dirty="0">
                <a:effectLst/>
                <a:latin typeface="IBM Plex Sans" panose="020B0503050203000203" pitchFamily="34" charset="0"/>
              </a:rPr>
              <a:t>Competencies for Career Advancement Opportunities:</a:t>
            </a:r>
            <a:endParaRPr lang="en-US" b="0" i="0" dirty="0">
              <a:effectLst/>
              <a:latin typeface="IBM Plex Sans" panose="020B0503050203000203" pitchFamily="34" charset="0"/>
            </a:endParaRPr>
          </a:p>
          <a:p>
            <a:pPr algn="l">
              <a:buFont typeface="Arial" panose="020B0604020202020204" pitchFamily="34" charset="0"/>
              <a:buChar char="•"/>
            </a:pPr>
            <a:r>
              <a:rPr lang="en-US" b="1" i="0" dirty="0">
                <a:effectLst/>
                <a:latin typeface="var(--font-family-default)"/>
              </a:rPr>
              <a:t>Collaboration and Teamwork:</a:t>
            </a:r>
            <a:r>
              <a:rPr lang="en-US" b="0" i="0" dirty="0">
                <a:effectLst/>
                <a:latin typeface="var(--font-family-default)"/>
              </a:rPr>
              <a:t> Strengthened capability to work productively within a team, fostering a cooperative environment that is essential for successful project outcomes and leadership roles.</a:t>
            </a:r>
          </a:p>
          <a:p>
            <a:pPr algn="l">
              <a:buFont typeface="Arial" panose="020B0604020202020204" pitchFamily="34" charset="0"/>
              <a:buChar char="•"/>
            </a:pPr>
            <a:r>
              <a:rPr lang="en-US" b="1" i="0" dirty="0">
                <a:effectLst/>
                <a:latin typeface="var(--font-family-default)"/>
              </a:rPr>
              <a:t>Adaptability and Learning Agility:</a:t>
            </a:r>
            <a:r>
              <a:rPr lang="en-US" b="0" i="0" dirty="0">
                <a:effectLst/>
                <a:latin typeface="var(--font-family-default)"/>
              </a:rPr>
              <a:t> Developed the ability to quickly learn and adapt to new situations and technologies, positioning you to seize growth opportunities and thrive in dynamic work environments.</a:t>
            </a:r>
          </a:p>
          <a:p>
            <a:pPr algn="l"/>
            <a:r>
              <a:rPr lang="en-US" b="0" i="0" dirty="0">
                <a:effectLst/>
                <a:latin typeface="IBM Plex Sans" panose="020B0503050203000203" pitchFamily="34" charset="0"/>
              </a:rPr>
              <a:t>These skills and competencies provide a strong foundation for career development and progression in various fields.</a:t>
            </a:r>
          </a:p>
        </p:txBody>
      </p:sp>
    </p:spTree>
    <p:extLst>
      <p:ext uri="{BB962C8B-B14F-4D97-AF65-F5344CB8AC3E}">
        <p14:creationId xmlns:p14="http://schemas.microsoft.com/office/powerpoint/2010/main" val="413229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8E46-01C3-4EFE-B4D7-92D6E3508A3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34A677C-3327-2AEF-370C-2524B0F92DAE}"/>
              </a:ext>
            </a:extLst>
          </p:cNvPr>
          <p:cNvSpPr>
            <a:spLocks noGrp="1"/>
          </p:cNvSpPr>
          <p:nvPr>
            <p:ph idx="1"/>
          </p:nvPr>
        </p:nvSpPr>
        <p:spPr/>
        <p:txBody>
          <a:bodyPr>
            <a:normAutofit fontScale="70000" lnSpcReduction="20000"/>
          </a:bodyPr>
          <a:lstStyle/>
          <a:p>
            <a:pPr algn="l"/>
            <a:r>
              <a:rPr lang="en-US" b="1" i="0" dirty="0">
                <a:effectLst/>
                <a:latin typeface="IBM Plex Sans" panose="020B0503050203000203" pitchFamily="34" charset="0"/>
              </a:rPr>
              <a:t>Introduction:</a:t>
            </a:r>
            <a:endParaRPr lang="en-US" b="0" i="0" dirty="0">
              <a:effectLst/>
              <a:latin typeface="IBM Plex Sans" panose="020B0503050203000203" pitchFamily="34" charset="0"/>
            </a:endParaRPr>
          </a:p>
          <a:p>
            <a:pPr algn="l">
              <a:buFont typeface="Arial" panose="020B0604020202020204" pitchFamily="34" charset="0"/>
              <a:buChar char="•"/>
            </a:pPr>
            <a:r>
              <a:rPr lang="en-US" b="0" i="0" dirty="0">
                <a:effectLst/>
                <a:latin typeface="var(--font-family-default)"/>
              </a:rPr>
              <a:t>The best way to learn physics is by actively engaging in practical applications. This PHYS204 final project embraces this philosophy by focusing on real-world applications and experimentation.</a:t>
            </a:r>
          </a:p>
          <a:p>
            <a:pPr algn="l">
              <a:buFont typeface="Arial" panose="020B0604020202020204" pitchFamily="34" charset="0"/>
              <a:buChar char="•"/>
            </a:pPr>
            <a:r>
              <a:rPr lang="en-US" b="1" i="0" dirty="0">
                <a:effectLst/>
                <a:latin typeface="var(--font-family-default)"/>
              </a:rPr>
              <a:t>Project Focus:</a:t>
            </a:r>
            <a:r>
              <a:rPr lang="en-US" b="0" i="0" dirty="0">
                <a:effectLst/>
                <a:latin typeface="var(--font-family-default)"/>
              </a:rPr>
              <a:t> The project is centered on creating a comprehensive inventory of parts and software elements that are integral to the learning and application of physics principles.</a:t>
            </a:r>
          </a:p>
          <a:p>
            <a:pPr algn="l">
              <a:buFont typeface="Arial" panose="020B0604020202020204" pitchFamily="34" charset="0"/>
              <a:buChar char="•"/>
            </a:pPr>
            <a:r>
              <a:rPr lang="en-US" b="1" i="0" dirty="0">
                <a:effectLst/>
                <a:latin typeface="var(--font-family-default)"/>
              </a:rPr>
              <a:t>Coverage Areas:</a:t>
            </a:r>
            <a:endParaRPr lang="en-US" b="0" i="0" dirty="0">
              <a:effectLst/>
              <a:latin typeface="var(--font-family-default)"/>
            </a:endParaRPr>
          </a:p>
          <a:p>
            <a:pPr marL="742950" lvl="1" indent="-285750" algn="l">
              <a:buFont typeface="Arial" panose="020B0604020202020204" pitchFamily="34" charset="0"/>
              <a:buChar char="•"/>
            </a:pPr>
            <a:r>
              <a:rPr lang="en-US" b="1" i="0" dirty="0">
                <a:effectLst/>
                <a:latin typeface="IBM Plex Sans" panose="020B0503050203000203" pitchFamily="34" charset="0"/>
              </a:rPr>
              <a:t>Hardware Components:</a:t>
            </a:r>
            <a:r>
              <a:rPr lang="en-US" b="0" i="0" dirty="0">
                <a:effectLst/>
                <a:latin typeface="IBM Plex Sans" panose="020B0503050203000203" pitchFamily="34" charset="0"/>
              </a:rPr>
              <a:t> A detailed catalog of essential components used in physics experiments and demonstrations.</a:t>
            </a:r>
          </a:p>
          <a:p>
            <a:pPr marL="742950" lvl="1" indent="-285750" algn="l">
              <a:buFont typeface="Arial" panose="020B0604020202020204" pitchFamily="34" charset="0"/>
              <a:buChar char="•"/>
            </a:pPr>
            <a:r>
              <a:rPr lang="en-US" b="1" i="0" dirty="0">
                <a:effectLst/>
                <a:latin typeface="IBM Plex Sans" panose="020B0503050203000203" pitchFamily="34" charset="0"/>
              </a:rPr>
              <a:t>Software Tools:</a:t>
            </a:r>
            <a:r>
              <a:rPr lang="en-US" b="0" i="0" dirty="0">
                <a:effectLst/>
                <a:latin typeface="IBM Plex Sans" panose="020B0503050203000203" pitchFamily="34" charset="0"/>
              </a:rPr>
              <a:t> Overview of simulation and analysis software that facilitate virtual experiments and data interpretation.</a:t>
            </a:r>
          </a:p>
          <a:p>
            <a:pPr marL="742950" lvl="1" indent="-285750" algn="l">
              <a:buFont typeface="Arial" panose="020B0604020202020204" pitchFamily="34" charset="0"/>
              <a:buChar char="•"/>
            </a:pPr>
            <a:r>
              <a:rPr lang="en-US" b="1" i="0" dirty="0">
                <a:effectLst/>
                <a:latin typeface="IBM Plex Sans" panose="020B0503050203000203" pitchFamily="34" charset="0"/>
              </a:rPr>
              <a:t>Integration Techniques:</a:t>
            </a:r>
            <a:r>
              <a:rPr lang="en-US" b="0" i="0" dirty="0">
                <a:effectLst/>
                <a:latin typeface="IBM Plex Sans" panose="020B0503050203000203" pitchFamily="34" charset="0"/>
              </a:rPr>
              <a:t> Methods for effectively combining parts and software to design experiments, enhancing the practical understanding of theoretical concepts.</a:t>
            </a:r>
          </a:p>
          <a:p>
            <a:pPr algn="l">
              <a:buFont typeface="Arial" panose="020B0604020202020204" pitchFamily="34" charset="0"/>
              <a:buChar char="•"/>
            </a:pPr>
            <a:r>
              <a:rPr lang="en-US" b="0" i="0" dirty="0">
                <a:effectLst/>
                <a:latin typeface="var(--font-family-default)"/>
              </a:rPr>
              <a:t>This project not only strengthens the conceptual grasp of physics but also equips learners with hands-on experience in managing and utilizing technical resources effectively</a:t>
            </a:r>
            <a:r>
              <a:rPr lang="en-US" b="0" i="0" dirty="0">
                <a:solidFill>
                  <a:srgbClr val="F5F9FC"/>
                </a:solidFill>
                <a:effectLst/>
                <a:latin typeface="var(--font-family-default)"/>
              </a:rPr>
              <a:t>.</a:t>
            </a:r>
          </a:p>
        </p:txBody>
      </p:sp>
    </p:spTree>
    <p:extLst>
      <p:ext uri="{BB962C8B-B14F-4D97-AF65-F5344CB8AC3E}">
        <p14:creationId xmlns:p14="http://schemas.microsoft.com/office/powerpoint/2010/main" val="962197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6A8-24D3-ABC7-DB70-02599F89F300}"/>
              </a:ext>
            </a:extLst>
          </p:cNvPr>
          <p:cNvSpPr>
            <a:spLocks noGrp="1"/>
          </p:cNvSpPr>
          <p:nvPr>
            <p:ph type="title"/>
          </p:nvPr>
        </p:nvSpPr>
        <p:spPr>
          <a:xfrm>
            <a:off x="1292742" y="116125"/>
            <a:ext cx="9942716" cy="1554480"/>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Ultrasonic Sensor HC-SR04</a:t>
            </a:r>
          </a:p>
        </p:txBody>
      </p:sp>
      <p:sp>
        <p:nvSpPr>
          <p:cNvPr id="52" name="TextBox 51">
            <a:extLst>
              <a:ext uri="{FF2B5EF4-FFF2-40B4-BE49-F238E27FC236}">
                <a16:creationId xmlns:a16="http://schemas.microsoft.com/office/drawing/2014/main" id="{1B9C904B-E91F-551C-86D0-A333ECBA3D03}"/>
              </a:ext>
            </a:extLst>
          </p:cNvPr>
          <p:cNvSpPr txBox="1"/>
          <p:nvPr/>
        </p:nvSpPr>
        <p:spPr>
          <a:xfrm>
            <a:off x="568101" y="1925372"/>
            <a:ext cx="10907486" cy="4603169"/>
          </a:xfrm>
          <a:prstGeom prst="rect">
            <a:avLst/>
          </a:prstGeom>
        </p:spPr>
        <p:txBody>
          <a:bodyPr vert="horz" lIns="91440" tIns="45720" rIns="91440" bIns="45720" rtlCol="0" anchor="ctr">
            <a:normAutofit fontScale="62500" lnSpcReduction="20000"/>
          </a:bodyPr>
          <a:lstStyle/>
          <a:p>
            <a:pPr indent="-228600">
              <a:lnSpc>
                <a:spcPct val="90000"/>
              </a:lnSpc>
              <a:spcBef>
                <a:spcPts val="1000"/>
              </a:spcBef>
              <a:spcAft>
                <a:spcPts val="0"/>
              </a:spcAft>
              <a:buFont typeface="Arial" panose="020B0604020202020204" pitchFamily="34" charset="0"/>
              <a:buChar char="•"/>
            </a:pPr>
            <a:r>
              <a:rPr lang="en-US" sz="2400" b="0" i="0" u="none" strike="noStrike" dirty="0">
                <a:effectLst/>
              </a:rPr>
              <a:t>Inventory of Parts and Software: Ultrasonic Sensor HC-SR04</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Parts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Ultrasonic Sensor HC-SR04: This is the primary component responsible for measuring distance using ultrasonic waves.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Microcontroller (e.g., Arduino, Raspberry Pi): This device will be used to process the sensor's output and perform necessary calculations.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Breadboard: A platform for connecting the components together.</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Jumper Wires: Wires used to connect the sensor and microcontroller to the breadboard.</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Power Supply (e.g., USB): To provide power to the microcontroller and sensor.</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Software</a:t>
            </a:r>
          </a:p>
          <a:p>
            <a:pPr indent="-228600">
              <a:lnSpc>
                <a:spcPct val="90000"/>
              </a:lnSpc>
              <a:spcBef>
                <a:spcPts val="0"/>
              </a:spcBef>
              <a:spcAft>
                <a:spcPts val="0"/>
              </a:spcAft>
              <a:buFont typeface="Arial" panose="020B0604020202020204" pitchFamily="34" charset="0"/>
              <a:buChar char="•"/>
            </a:pPr>
            <a:r>
              <a:rPr lang="en-US" sz="2400" dirty="0"/>
              <a:t>Programming Language (e.g., C++, Python): This will be used to write the code that interacts with the sensor and performs the necessary calculations.</a:t>
            </a:r>
            <a:endParaRPr lang="en-US" sz="2400" b="0" dirty="0">
              <a:effectLst/>
            </a:endParaRPr>
          </a:p>
          <a:p>
            <a:pPr indent="-228600">
              <a:lnSpc>
                <a:spcPct val="90000"/>
              </a:lnSpc>
              <a:spcBef>
                <a:spcPts val="1000"/>
              </a:spcBef>
              <a:spcAft>
                <a:spcPts val="1000"/>
              </a:spcAft>
              <a:buFont typeface="Arial" panose="020B0604020202020204" pitchFamily="34" charset="0"/>
              <a:buChar char="•"/>
            </a:pPr>
            <a:r>
              <a:rPr lang="en-US" sz="2400" b="0" i="0" u="none" strike="noStrike" dirty="0">
                <a:effectLst/>
              </a:rPr>
              <a:t>Integrated Development Environment (IDE): A software application that provides a comprehensive set of tools for writing, compiling, debugging, and running computer programs.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Working Principles of Ultrasonic Sensors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Ultrasonic sensors operate on the principle of time-of-flight. They emit high-frequency sound waves (ultrasonic waves) that travel through the air. When these waves encounter an object, they are reflecting  back to the sensor. By measuring the time it takes for the sound wave to travel to the object and back, the sensor can calculate the distance to the object.</a:t>
            </a:r>
          </a:p>
          <a:p>
            <a:pPr indent="-228600">
              <a:lnSpc>
                <a:spcPct val="90000"/>
              </a:lnSpc>
              <a:spcBef>
                <a:spcPts val="0"/>
              </a:spcBef>
              <a:spcAft>
                <a:spcPts val="0"/>
              </a:spcAft>
              <a:buFont typeface="Arial" panose="020B0604020202020204" pitchFamily="34" charset="0"/>
              <a:buChar char="•"/>
            </a:pPr>
            <a:endParaRPr lang="en-US" sz="2400" dirty="0"/>
          </a:p>
          <a:p>
            <a:pPr indent="-228600">
              <a:lnSpc>
                <a:spcPct val="90000"/>
              </a:lnSpc>
              <a:spcBef>
                <a:spcPts val="1000"/>
              </a:spcBef>
              <a:spcAft>
                <a:spcPts val="0"/>
              </a:spcAft>
              <a:buFont typeface="Arial" panose="020B0604020202020204" pitchFamily="34" charset="0"/>
              <a:buChar char="•"/>
            </a:pPr>
            <a:r>
              <a:rPr lang="en-US" sz="2400" b="0" i="0" u="none" strike="noStrike" dirty="0">
                <a:effectLst/>
              </a:rPr>
              <a:t>References</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 Adafruit: </a:t>
            </a:r>
            <a:r>
              <a:rPr lang="en-US" sz="2400" b="0" i="0" u="sng" strike="noStrike" dirty="0">
                <a:effectLst/>
                <a:hlinkClick r:id="rId2"/>
              </a:rPr>
              <a:t>https://learn.adafruit.com/ultrasonic-sonar-distance-sensors?view=all</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 </a:t>
            </a:r>
            <a:r>
              <a:rPr lang="en-US" sz="2400" b="0" i="0" u="none" strike="noStrike" dirty="0" err="1">
                <a:effectLst/>
              </a:rPr>
              <a:t>SparkFun</a:t>
            </a:r>
            <a:r>
              <a:rPr lang="en-US" sz="2400" b="0" i="0" u="none" strike="noStrike" dirty="0">
                <a:effectLst/>
              </a:rPr>
              <a:t>: </a:t>
            </a:r>
            <a:r>
              <a:rPr lang="en-US" sz="2400" b="0" i="0" u="sng" strike="noStrike" dirty="0">
                <a:effectLst/>
                <a:hlinkClick r:id="rId3"/>
              </a:rPr>
              <a:t>https://learn.sparkfun.com/tutorials/qwiic-ultrasonic-distance-sensor-hc-sr04-hookup-guide/all</a:t>
            </a:r>
            <a:endParaRPr lang="en-US" sz="2400" b="0" dirty="0">
              <a:effectLst/>
            </a:endParaRPr>
          </a:p>
          <a:p>
            <a:pPr indent="-228600">
              <a:lnSpc>
                <a:spcPct val="90000"/>
              </a:lnSpc>
              <a:spcBef>
                <a:spcPts val="0"/>
              </a:spcBef>
              <a:spcAft>
                <a:spcPts val="0"/>
              </a:spcAft>
              <a:buFont typeface="Arial" panose="020B0604020202020204" pitchFamily="34" charset="0"/>
              <a:buChar char="•"/>
            </a:pPr>
            <a:r>
              <a:rPr lang="en-US" sz="2400" b="0" i="0" u="none" strike="noStrike" dirty="0">
                <a:effectLst/>
              </a:rPr>
              <a:t> * Wikipedia: </a:t>
            </a:r>
            <a:r>
              <a:rPr lang="en-US" sz="2400" b="0" i="0" u="sng" strike="noStrike" dirty="0">
                <a:effectLst/>
                <a:hlinkClick r:id="rId4"/>
              </a:rPr>
              <a:t>http://www.solidswiki.com/index.php/Ultrasonic_Sensors</a:t>
            </a:r>
            <a:endParaRPr lang="en-US" sz="2400" b="0" dirty="0">
              <a:effectLst/>
            </a:endParaRPr>
          </a:p>
          <a:p>
            <a:pPr indent="-228600">
              <a:lnSpc>
                <a:spcPct val="90000"/>
              </a:lnSpc>
              <a:spcBef>
                <a:spcPts val="0"/>
              </a:spcBef>
              <a:spcAft>
                <a:spcPts val="1000"/>
              </a:spcAft>
              <a:buFont typeface="Arial" panose="020B0604020202020204" pitchFamily="34" charset="0"/>
              <a:buChar char="•"/>
            </a:pPr>
            <a:r>
              <a:rPr lang="en-US" sz="2400" b="0" i="0" u="none" strike="noStrike" dirty="0">
                <a:effectLst/>
              </a:rPr>
              <a:t>* Arduino Official Documentation: </a:t>
            </a:r>
            <a:r>
              <a:rPr lang="en-US" sz="2400" b="0" i="0" u="sng" strike="noStrike" dirty="0">
                <a:effectLst/>
                <a:hlinkClick r:id="rId5"/>
              </a:rPr>
              <a:t>https://projecthub.arduino.cc/Isaac100/getting-started-with-the-hc-sr04-ultrasonic-sensor-7cabe1</a:t>
            </a:r>
            <a:endParaRPr lang="en-US" sz="2400" b="0" dirty="0">
              <a:effectLst/>
            </a:endParaRPr>
          </a:p>
          <a:p>
            <a:pPr indent="-228600">
              <a:lnSpc>
                <a:spcPct val="90000"/>
              </a:lnSpc>
              <a:buFont typeface="Arial" panose="020B0604020202020204" pitchFamily="34" charset="0"/>
              <a:buChar char="•"/>
            </a:pPr>
            <a:br>
              <a:rPr lang="en-US" sz="800" dirty="0"/>
            </a:br>
            <a:endParaRPr lang="en-US" sz="800" b="0" dirty="0">
              <a:effectLst/>
            </a:endParaRPr>
          </a:p>
        </p:txBody>
      </p:sp>
      <p:sp>
        <p:nvSpPr>
          <p:cNvPr id="14" name="Rectangle 1">
            <a:extLst>
              <a:ext uri="{FF2B5EF4-FFF2-40B4-BE49-F238E27FC236}">
                <a16:creationId xmlns:a16="http://schemas.microsoft.com/office/drawing/2014/main" id="{D4FA3D06-A22F-B19F-C196-A02C12091B83}"/>
              </a:ext>
            </a:extLst>
          </p:cNvPr>
          <p:cNvSpPr>
            <a:spLocks noChangeArrowheads="1"/>
          </p:cNvSpPr>
          <p:nvPr/>
        </p:nvSpPr>
        <p:spPr bwMode="auto">
          <a:xfrm>
            <a:off x="1974850" y="3725347"/>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275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C072CCA-5A84-1412-2CDD-4EF054313325}"/>
              </a:ext>
            </a:extLst>
          </p:cNvPr>
          <p:cNvSpPr txBox="1"/>
          <p:nvPr/>
        </p:nvSpPr>
        <p:spPr>
          <a:xfrm>
            <a:off x="1285240" y="754998"/>
            <a:ext cx="8074815" cy="1618489"/>
          </a:xfrm>
          <a:prstGeom prst="rect">
            <a:avLst/>
          </a:prstGeom>
        </p:spPr>
        <p:txBody>
          <a:bodyPr vert="horz" lIns="91440" tIns="45720" rIns="91440" bIns="45720" rtlCol="0" anchor="ctr">
            <a:normAutofit fontScale="62500" lnSpcReduction="20000"/>
          </a:bodyPr>
          <a:lstStyle/>
          <a:p>
            <a:pPr algn="ctr">
              <a:lnSpc>
                <a:spcPct val="90000"/>
              </a:lnSpc>
              <a:spcBef>
                <a:spcPct val="0"/>
              </a:spcBef>
              <a:spcAft>
                <a:spcPts val="600"/>
              </a:spcAft>
            </a:pPr>
            <a:r>
              <a:rPr lang="en-US" sz="5000" kern="1200" dirty="0">
                <a:solidFill>
                  <a:schemeClr val="tx1"/>
                </a:solidFill>
                <a:latin typeface="+mj-lt"/>
                <a:ea typeface="+mj-ea"/>
                <a:cs typeface="+mj-cs"/>
              </a:rPr>
              <a:t>Rotary Encoder KY-040 </a:t>
            </a:r>
          </a:p>
          <a:p>
            <a:pPr algn="ctr">
              <a:lnSpc>
                <a:spcPct val="90000"/>
              </a:lnSpc>
              <a:spcBef>
                <a:spcPct val="0"/>
              </a:spcBef>
              <a:spcAft>
                <a:spcPts val="600"/>
              </a:spcAft>
            </a:pPr>
            <a:r>
              <a:rPr lang="en-US" sz="5000" kern="1200" dirty="0">
                <a:solidFill>
                  <a:schemeClr val="tx1"/>
                </a:solidFill>
                <a:latin typeface="+mj-lt"/>
                <a:ea typeface="+mj-ea"/>
                <a:cs typeface="+mj-cs"/>
              </a:rPr>
              <a:t>• Describe the working principles of rotary encoders in detail.</a:t>
            </a:r>
          </a:p>
          <a:p>
            <a:pPr algn="ctr">
              <a:lnSpc>
                <a:spcPct val="90000"/>
              </a:lnSpc>
              <a:spcBef>
                <a:spcPct val="0"/>
              </a:spcBef>
              <a:spcAft>
                <a:spcPts val="600"/>
              </a:spcAft>
            </a:pPr>
            <a:r>
              <a:rPr lang="en-US" sz="5000" kern="1200" dirty="0">
                <a:solidFill>
                  <a:schemeClr val="tx1"/>
                </a:solidFill>
                <a:latin typeface="+mj-lt"/>
                <a:ea typeface="+mj-ea"/>
                <a:cs typeface="+mj-cs"/>
              </a:rPr>
              <a:t>• Answer:</a:t>
            </a:r>
          </a:p>
        </p:txBody>
      </p:sp>
      <p:sp>
        <p:nvSpPr>
          <p:cNvPr id="15" name="TextBox 14">
            <a:extLst>
              <a:ext uri="{FF2B5EF4-FFF2-40B4-BE49-F238E27FC236}">
                <a16:creationId xmlns:a16="http://schemas.microsoft.com/office/drawing/2014/main" id="{85E8D51E-80D0-A5B0-13BB-C3462408B071}"/>
              </a:ext>
            </a:extLst>
          </p:cNvPr>
          <p:cNvSpPr txBox="1"/>
          <p:nvPr/>
        </p:nvSpPr>
        <p:spPr>
          <a:xfrm>
            <a:off x="793103" y="2373487"/>
            <a:ext cx="10580914" cy="3857671"/>
          </a:xfrm>
          <a:prstGeom prst="rect">
            <a:avLst/>
          </a:prstGeom>
        </p:spPr>
        <p:txBody>
          <a:bodyPr vert="horz" lIns="91440" tIns="45720" rIns="91440" bIns="45720" rtlCol="0" anchor="t">
            <a:normAutofit fontScale="40000" lnSpcReduction="20000"/>
          </a:bodyPr>
          <a:lstStyle/>
          <a:p>
            <a:pPr rtl="0">
              <a:spcBef>
                <a:spcPts val="1600"/>
              </a:spcBef>
              <a:spcAft>
                <a:spcPts val="0"/>
              </a:spcAft>
            </a:pPr>
            <a:r>
              <a:rPr lang="en-US" sz="3000" b="0" i="0" u="sng" dirty="0">
                <a:solidFill>
                  <a:srgbClr val="222222"/>
                </a:solidFill>
                <a:effectLst/>
                <a:latin typeface="Arial" panose="020B0604020202020204" pitchFamily="34" charset="0"/>
              </a:rPr>
              <a:t>Working Principles of Rotary Encoders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Rotary encoders are electromechanical devices that measure angular position and speed. They convert rotational mechanical displacements into electrical signals, which can then be processed to determine the position and speed of a rotating shaft.</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Types of Rotary Encoders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There are two main types of rotary encoders: incremental and absolute.</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 * Incremental Encoders: These encoders generate a pulse train as the shaft rotates. The number of pulses can be counted to determine the angular displacement. Incremental encoders are typically used in applications where only relative position is important, such as motor control and robotics.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 * Absolute Encoders: These encoders generate a unique digital code for each position of the shaft. This code can be read directly to determine the absolute position of the shaft. Absolute encoders are used in applications where precise position information is required, such as machine tools and navigation systems.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Working Principle of Rotary Encoders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The working principle of a rotary encoder is based on the detection of light or magnetic fields.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 * Optical Encoders: These encoders use a rotating disc with a pattern of light and dark areas. A light source shines through the disc, and a photodetector detects the changes in light intensity as the disc rotates. The pattern of light and dark areas corresponds to a specific digital code, which can be used to determine the position of the shaft.</a:t>
            </a:r>
            <a:endParaRPr lang="en-US" sz="3000" b="0" dirty="0">
              <a:effectLst/>
            </a:endParaRPr>
          </a:p>
          <a:p>
            <a:pPr rtl="0">
              <a:spcBef>
                <a:spcPts val="0"/>
              </a:spcBef>
              <a:spcAft>
                <a:spcPts val="1000"/>
              </a:spcAft>
            </a:pPr>
            <a:r>
              <a:rPr lang="en-US" sz="3000" b="0" i="0" u="sng" dirty="0">
                <a:solidFill>
                  <a:srgbClr val="222222"/>
                </a:solidFill>
                <a:effectLst/>
                <a:latin typeface="Arial" panose="020B0604020202020204" pitchFamily="34" charset="0"/>
              </a:rPr>
              <a:t> * Magnetic Encoders: These encoders use a rotating disc with a pattern of magnetic poles. A magnetic sensor detects the changes in magnetic field as the disc rotates. The pattern of magnetic poles corresponds to a specific digital code, which can be used to determine the position of the shaft.</a:t>
            </a:r>
          </a:p>
          <a:p>
            <a:pPr rtl="0">
              <a:spcBef>
                <a:spcPts val="0"/>
              </a:spcBef>
              <a:spcAft>
                <a:spcPts val="1000"/>
              </a:spcAft>
            </a:pPr>
            <a:r>
              <a:rPr lang="en-US" sz="3000" b="0" i="0" u="sng" dirty="0">
                <a:solidFill>
                  <a:srgbClr val="222222"/>
                </a:solidFill>
                <a:effectLst/>
                <a:latin typeface="Arial" panose="020B0604020202020204" pitchFamily="34" charset="0"/>
              </a:rPr>
              <a:t>References</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Keyes KY-040 Rotary Encoder User Manual: </a:t>
            </a:r>
            <a:r>
              <a:rPr lang="en-US" sz="3000" b="0" i="0" u="sng" strike="noStrike" dirty="0">
                <a:solidFill>
                  <a:srgbClr val="1155CC"/>
                </a:solidFill>
                <a:effectLst/>
                <a:latin typeface="Arial" panose="020B0604020202020204" pitchFamily="34" charset="0"/>
                <a:hlinkClick r:id="rId2"/>
              </a:rPr>
              <a:t>https://forum.fritzing.org/t/ky-040-rotary-encoder-breakout-board-part/11073</a:t>
            </a:r>
            <a:endParaRPr lang="en-US" sz="3000" b="0" dirty="0">
              <a:effectLst/>
            </a:endParaRPr>
          </a:p>
          <a:p>
            <a:pPr rtl="0">
              <a:spcBef>
                <a:spcPts val="0"/>
              </a:spcBef>
              <a:spcAft>
                <a:spcPts val="0"/>
              </a:spcAft>
            </a:pPr>
            <a:r>
              <a:rPr lang="en-US" sz="3000" b="0" i="0" u="sng" dirty="0">
                <a:solidFill>
                  <a:srgbClr val="222222"/>
                </a:solidFill>
                <a:effectLst/>
                <a:latin typeface="Arial" panose="020B0604020202020204" pitchFamily="34" charset="0"/>
              </a:rPr>
              <a:t> * </a:t>
            </a:r>
            <a:r>
              <a:rPr lang="en-US" sz="3000" b="0" i="0" u="sng" dirty="0" err="1">
                <a:solidFill>
                  <a:srgbClr val="222222"/>
                </a:solidFill>
                <a:effectLst/>
                <a:latin typeface="Arial" panose="020B0604020202020204" pitchFamily="34" charset="0"/>
              </a:rPr>
              <a:t>Wokwi</a:t>
            </a:r>
            <a:r>
              <a:rPr lang="en-US" sz="3000" b="0" i="0" u="sng" dirty="0">
                <a:solidFill>
                  <a:srgbClr val="222222"/>
                </a:solidFill>
                <a:effectLst/>
                <a:latin typeface="Arial" panose="020B0604020202020204" pitchFamily="34" charset="0"/>
              </a:rPr>
              <a:t> KY-040 Rotary Encoder Reference: </a:t>
            </a:r>
            <a:r>
              <a:rPr lang="en-US" sz="3000" b="0" i="0" u="sng" strike="noStrike" dirty="0">
                <a:solidFill>
                  <a:srgbClr val="1155CC"/>
                </a:solidFill>
                <a:effectLst/>
                <a:latin typeface="Arial" panose="020B0604020202020204" pitchFamily="34" charset="0"/>
                <a:hlinkClick r:id="rId3"/>
              </a:rPr>
              <a:t>https://docs.wokwi.com/parts/wokwi-ky-040</a:t>
            </a:r>
            <a:endParaRPr lang="en-US" sz="3000" b="0" dirty="0">
              <a:effectLst/>
            </a:endParaRPr>
          </a:p>
          <a:p>
            <a:pPr rtl="0">
              <a:spcBef>
                <a:spcPts val="0"/>
              </a:spcBef>
              <a:spcAft>
                <a:spcPts val="1000"/>
              </a:spcAft>
            </a:pPr>
            <a:r>
              <a:rPr lang="en-US" sz="3000" b="0" i="0" u="sng" dirty="0">
                <a:solidFill>
                  <a:srgbClr val="222222"/>
                </a:solidFill>
                <a:effectLst/>
                <a:latin typeface="Arial" panose="020B0604020202020204" pitchFamily="34" charset="0"/>
              </a:rPr>
              <a:t> * Billwilliams1952/KY-040-Encoder-Library---Arduino: </a:t>
            </a:r>
            <a:r>
              <a:rPr lang="en-US" sz="3000" b="0" i="0" u="sng" strike="noStrike" dirty="0">
                <a:solidFill>
                  <a:srgbClr val="1155CC"/>
                </a:solidFill>
                <a:effectLst/>
                <a:latin typeface="Arial" panose="020B0604020202020204" pitchFamily="34" charset="0"/>
                <a:hlinkClick r:id="rId4"/>
              </a:rPr>
              <a:t>https://github.com/dmachard/KY040-rotary</a:t>
            </a:r>
            <a:endParaRPr lang="en-US" sz="3000" b="0" dirty="0">
              <a:effectLst/>
            </a:endParaRPr>
          </a:p>
          <a:p>
            <a:br>
              <a:rPr lang="en-US" sz="1100" dirty="0"/>
            </a:br>
            <a:endParaRPr lang="en-US" sz="1100" b="0" dirty="0">
              <a:effectLst/>
            </a:endParaRPr>
          </a:p>
          <a:p>
            <a:br>
              <a:rPr lang="en-US" sz="1100" dirty="0"/>
            </a:br>
            <a:br>
              <a:rPr lang="en-US" sz="800" dirty="0"/>
            </a:br>
            <a:endParaRPr lang="en-US" sz="800" b="0" dirty="0">
              <a:effectLst/>
            </a:endParaRPr>
          </a:p>
          <a:p>
            <a:pPr indent="-228600">
              <a:lnSpc>
                <a:spcPct val="90000"/>
              </a:lnSpc>
              <a:spcBef>
                <a:spcPts val="0"/>
              </a:spcBef>
              <a:spcAft>
                <a:spcPts val="0"/>
              </a:spcAft>
              <a:buFont typeface="Arial" panose="020B0604020202020204" pitchFamily="34" charset="0"/>
              <a:buChar char="•"/>
            </a:pPr>
            <a:r>
              <a:rPr lang="en-US" sz="800" b="0" i="0" u="sng" dirty="0">
                <a:effectLst/>
              </a:rPr>
              <a:t> </a:t>
            </a:r>
            <a:br>
              <a:rPr lang="en-US" sz="800" dirty="0"/>
            </a:br>
            <a:endParaRPr lang="en-US" sz="800" dirty="0"/>
          </a:p>
        </p:txBody>
      </p:sp>
    </p:spTree>
    <p:extLst>
      <p:ext uri="{BB962C8B-B14F-4D97-AF65-F5344CB8AC3E}">
        <p14:creationId xmlns:p14="http://schemas.microsoft.com/office/powerpoint/2010/main" val="8562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2C34-FDF3-23B9-BFAA-DD1E5A9DF85A}"/>
              </a:ext>
            </a:extLst>
          </p:cNvPr>
          <p:cNvSpPr>
            <a:spLocks noGrp="1"/>
          </p:cNvSpPr>
          <p:nvPr>
            <p:ph type="title"/>
          </p:nvPr>
        </p:nvSpPr>
        <p:spPr/>
        <p:txBody>
          <a:bodyPr/>
          <a:lstStyle/>
          <a:p>
            <a:r>
              <a:rPr lang="en-US" dirty="0"/>
              <a:t>Hall Effect Sensor in ESP32</a:t>
            </a:r>
          </a:p>
        </p:txBody>
      </p:sp>
      <p:sp>
        <p:nvSpPr>
          <p:cNvPr id="3" name="Content Placeholder 2">
            <a:extLst>
              <a:ext uri="{FF2B5EF4-FFF2-40B4-BE49-F238E27FC236}">
                <a16:creationId xmlns:a16="http://schemas.microsoft.com/office/drawing/2014/main" id="{3315AB7C-723C-030A-A71C-2814C7235083}"/>
              </a:ext>
            </a:extLst>
          </p:cNvPr>
          <p:cNvSpPr>
            <a:spLocks noGrp="1"/>
          </p:cNvSpPr>
          <p:nvPr>
            <p:ph idx="1"/>
          </p:nvPr>
        </p:nvSpPr>
        <p:spPr>
          <a:xfrm>
            <a:off x="813318" y="2049560"/>
            <a:ext cx="10515600" cy="4351338"/>
          </a:xfrm>
        </p:spPr>
        <p:txBody>
          <a:bodyPr>
            <a:normAutofit fontScale="55000" lnSpcReduction="20000"/>
          </a:bodyPr>
          <a:lstStyle/>
          <a:p>
            <a:r>
              <a:rPr lang="en-US" sz="2200" dirty="0"/>
              <a:t>Describe the working principles of the Hall Effect Sensor in detail.</a:t>
            </a:r>
          </a:p>
          <a:p>
            <a:pPr rtl="0">
              <a:spcBef>
                <a:spcPts val="1600"/>
              </a:spcBef>
              <a:spcAft>
                <a:spcPts val="0"/>
              </a:spcAft>
            </a:pPr>
            <a:r>
              <a:rPr lang="en-US" sz="2200" dirty="0"/>
              <a:t>Answer: </a:t>
            </a:r>
            <a:r>
              <a:rPr lang="en-US" sz="2200" b="0" i="0" u="none" strike="noStrike" dirty="0">
                <a:solidFill>
                  <a:srgbClr val="222222"/>
                </a:solidFill>
                <a:effectLst/>
                <a:latin typeface="Arial" panose="020B0604020202020204" pitchFamily="34" charset="0"/>
              </a:rPr>
              <a:t>Working Principles of Hall Effect Sensors</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Hall effect sensors are solid-state devices that measure magnetic fields. They are based on the Hall effect, which is the phenomenon of producing a voltage across an electrical conductor when a magnetic field is applied perpendicular to the current flowing through the conductor.</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Components of a Hall Effect Sensor</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A typical Hall effect sensor consists of the following components:</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 * Semiconductor material: This is usually a thin film of semiconductor material, such as gallium arsenide or indium antimonide.</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 * Current source: This provides a constant current to the semiconductor material.</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 * Magnetic field sensor: This detects the presence of a magnetic field.</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 * Voltage amplifier: This amplifies the small Hall voltage generated by the sensor.</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 * Output: This provides a voltage or current signal that is proportional to the strength of the magnetic field.</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Working Principle of Hall Effect Sensors</a:t>
            </a:r>
            <a:endParaRPr lang="en-US" sz="2200" b="0" dirty="0">
              <a:effectLst/>
            </a:endParaRPr>
          </a:p>
          <a:p>
            <a:pPr rtl="0">
              <a:spcBef>
                <a:spcPts val="0"/>
              </a:spcBef>
              <a:spcAft>
                <a:spcPts val="0"/>
              </a:spcAft>
            </a:pPr>
            <a:r>
              <a:rPr lang="en-US" sz="2200" b="0" i="0" u="none" strike="noStrike" dirty="0">
                <a:solidFill>
                  <a:srgbClr val="222222"/>
                </a:solidFill>
                <a:effectLst/>
                <a:latin typeface="Arial" panose="020B0604020202020204" pitchFamily="34" charset="0"/>
              </a:rPr>
              <a:t>When a current flows through the semiconductor material, the charge carriers (electrons or holes) are moving through the material. If a magnetic field is applied perpendicular to the direction of current flow, the charge carriers will experience a force that will cause them to deflect to one side of the material. This deflection of the charge carriers will create a voltage difference across the width of the material, which is known as the Hall voltage.</a:t>
            </a:r>
            <a:endParaRPr lang="en-US" sz="2200" b="0" dirty="0">
              <a:effectLst/>
            </a:endParaRPr>
          </a:p>
          <a:p>
            <a:pPr rtl="0">
              <a:spcBef>
                <a:spcPts val="0"/>
              </a:spcBef>
              <a:spcAft>
                <a:spcPts val="1000"/>
              </a:spcAft>
            </a:pPr>
            <a:r>
              <a:rPr lang="en-US" sz="2200" b="0" i="0" u="none" strike="noStrike" dirty="0">
                <a:solidFill>
                  <a:srgbClr val="222222"/>
                </a:solidFill>
                <a:effectLst/>
                <a:latin typeface="Arial" panose="020B0604020202020204" pitchFamily="34" charset="0"/>
              </a:rPr>
              <a:t>The magnitude of the Hall voltage is proportional to the strength of the magnetic field and the current flowing through the material. Therefore, by measuring the Hall voltage, it is possible to determine the strength of the magnetic field.</a:t>
            </a:r>
          </a:p>
          <a:p>
            <a:pPr rtl="0">
              <a:spcBef>
                <a:spcPts val="0"/>
              </a:spcBef>
              <a:spcAft>
                <a:spcPts val="1000"/>
              </a:spcAft>
            </a:pPr>
            <a:endParaRPr lang="en-US" b="0" dirty="0">
              <a:effectLst/>
            </a:endParaRPr>
          </a:p>
          <a:p>
            <a:r>
              <a:rPr lang="en-US" b="0" i="0" dirty="0">
                <a:solidFill>
                  <a:srgbClr val="222222"/>
                </a:solidFill>
                <a:effectLst/>
                <a:latin typeface="Arial" panose="020B0604020202020204" pitchFamily="34" charset="0"/>
              </a:rPr>
              <a:t>Honeywell: </a:t>
            </a:r>
            <a:r>
              <a:rPr kumimoji="0" lang="en-US" altLang="en-US" sz="2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2"/>
              </a:rPr>
              <a:t>https://www.ti.com/sensors/magnetic-sensors/linear-hall-effect-sensors/products.html</a:t>
            </a: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2800" b="0" i="0" u="none" strike="noStrike" cap="none" normalizeH="0" baseline="0" dirty="0">
                <a:ln>
                  <a:noFill/>
                </a:ln>
                <a:solidFill>
                  <a:schemeClr val="tx1"/>
                </a:solidFill>
                <a:effectLst/>
              </a:rPr>
              <a:t> </a:t>
            </a:r>
          </a:p>
          <a:p>
            <a:endParaRPr lang="en-US" dirty="0"/>
          </a:p>
          <a:p>
            <a:pPr marL="0" indent="0">
              <a:buNone/>
            </a:pPr>
            <a:endParaRPr lang="en-US" dirty="0"/>
          </a:p>
          <a:p>
            <a:pPr marL="0" indent="0">
              <a:buNone/>
            </a:pPr>
            <a:r>
              <a:rPr lang="en-US" dirty="0"/>
              <a:t>• </a:t>
            </a: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Magnetic Sensors: </a:t>
            </a:r>
            <a:r>
              <a:rPr kumimoji="0" lang="en-US" altLang="en-US" sz="2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https://sps.honeywell.com/us/en/products/sensing-solutions/industrial-sensing/industrial-sensors/magnetic-sensors</a:t>
            </a:r>
            <a:endParaRPr lang="en-US" dirty="0"/>
          </a:p>
          <a:p>
            <a:pPr lvl="1"/>
            <a:endParaRPr lang="en-US" dirty="0"/>
          </a:p>
          <a:p>
            <a:pPr lvl="1"/>
            <a:endParaRPr lang="en-US" dirty="0"/>
          </a:p>
          <a:p>
            <a:pPr lvl="1"/>
            <a:endParaRPr lang="en-US" dirty="0"/>
          </a:p>
          <a:p>
            <a:pPr marL="0" indent="0">
              <a:buNone/>
            </a:pPr>
            <a:endParaRPr lang="en-US" dirty="0"/>
          </a:p>
          <a:p>
            <a:endParaRPr lang="en-US" dirty="0"/>
          </a:p>
        </p:txBody>
      </p:sp>
      <p:sp>
        <p:nvSpPr>
          <p:cNvPr id="4" name="Rectangle 1">
            <a:extLst>
              <a:ext uri="{FF2B5EF4-FFF2-40B4-BE49-F238E27FC236}">
                <a16:creationId xmlns:a16="http://schemas.microsoft.com/office/drawing/2014/main" id="{5B1F733A-AF51-8723-4FF7-CED14A005278}"/>
              </a:ext>
            </a:extLst>
          </p:cNvPr>
          <p:cNvSpPr>
            <a:spLocks noChangeArrowheads="1"/>
          </p:cNvSpPr>
          <p:nvPr/>
        </p:nvSpPr>
        <p:spPr bwMode="auto">
          <a:xfrm>
            <a:off x="-304800" y="365125"/>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0DE4FEC-2127-3BFC-C2CC-E8279F9600AD}"/>
              </a:ext>
            </a:extLst>
          </p:cNvPr>
          <p:cNvSpPr>
            <a:spLocks noChangeArrowheads="1"/>
          </p:cNvSpPr>
          <p:nvPr/>
        </p:nvSpPr>
        <p:spPr bwMode="auto">
          <a:xfrm>
            <a:off x="813318" y="5327128"/>
            <a:ext cx="1233351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Hall effect </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hlinkClick r:id="rId4"/>
              </a:rPr>
              <a:t>–</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Wikipedia</a:t>
            </a:r>
            <a:r>
              <a:rPr lang="en-US" altLang="en-US" sz="1400" dirty="0"/>
              <a:t> </a:t>
            </a:r>
            <a:r>
              <a:rPr kumimoji="0" lang="en-US" altLang="en-US" sz="1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https://en.m.wikipedia.org/wiki/Hall_effect</a:t>
            </a:r>
            <a:endParaRPr kumimoji="0" lang="en-US" altLang="en-US" sz="14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F1E38431-1C95-7912-04AD-1E66770193FF}"/>
              </a:ext>
            </a:extLst>
          </p:cNvPr>
          <p:cNvSpPr>
            <a:spLocks noChangeArrowheads="1"/>
          </p:cNvSpPr>
          <p:nvPr/>
        </p:nvSpPr>
        <p:spPr bwMode="auto">
          <a:xfrm>
            <a:off x="304800" y="120134"/>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326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2C34-FDF3-23B9-BFAA-DD1E5A9DF85A}"/>
              </a:ext>
            </a:extLst>
          </p:cNvPr>
          <p:cNvSpPr>
            <a:spLocks noGrp="1"/>
          </p:cNvSpPr>
          <p:nvPr>
            <p:ph type="title"/>
          </p:nvPr>
        </p:nvSpPr>
        <p:spPr>
          <a:xfrm>
            <a:off x="4553733" y="548464"/>
            <a:ext cx="6798541" cy="1675623"/>
          </a:xfrm>
        </p:spPr>
        <p:txBody>
          <a:bodyPr anchor="b">
            <a:normAutofit/>
          </a:bodyPr>
          <a:lstStyle/>
          <a:p>
            <a:r>
              <a:rPr lang="en-US" sz="4000"/>
              <a:t>Screenshots</a:t>
            </a:r>
          </a:p>
        </p:txBody>
      </p:sp>
      <p:pic>
        <p:nvPicPr>
          <p:cNvPr id="17" name="Picture 16">
            <a:extLst>
              <a:ext uri="{FF2B5EF4-FFF2-40B4-BE49-F238E27FC236}">
                <a16:creationId xmlns:a16="http://schemas.microsoft.com/office/drawing/2014/main" id="{683A4F5E-27F4-F6B3-F36A-517A484E8C83}"/>
              </a:ext>
            </a:extLst>
          </p:cNvPr>
          <p:cNvPicPr>
            <a:picLocks noChangeAspect="1"/>
          </p:cNvPicPr>
          <p:nvPr/>
        </p:nvPicPr>
        <p:blipFill>
          <a:blip r:embed="rId2"/>
          <a:srcRect l="38980" r="25375" b="-1"/>
          <a:stretch/>
        </p:blipFill>
        <p:spPr>
          <a:xfrm>
            <a:off x="1" y="10"/>
            <a:ext cx="4196496" cy="6857990"/>
          </a:xfrm>
          <a:prstGeom prst="rect">
            <a:avLst/>
          </a:prstGeom>
          <a:effectLst/>
        </p:spPr>
      </p:pic>
      <p:graphicFrame>
        <p:nvGraphicFramePr>
          <p:cNvPr id="24" name="Content Placeholder 2">
            <a:extLst>
              <a:ext uri="{FF2B5EF4-FFF2-40B4-BE49-F238E27FC236}">
                <a16:creationId xmlns:a16="http://schemas.microsoft.com/office/drawing/2014/main" id="{0EEC37FB-F278-9D62-0ADB-34A861C808BD}"/>
              </a:ext>
            </a:extLst>
          </p:cNvPr>
          <p:cNvGraphicFramePr>
            <a:graphicFrameLocks noGrp="1"/>
          </p:cNvGraphicFramePr>
          <p:nvPr>
            <p:ph idx="1"/>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85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3BCCD80-38C1-4110-580C-7389EE0EE63B}"/>
              </a:ext>
            </a:extLst>
          </p:cNvPr>
          <p:cNvPicPr>
            <a:picLocks noChangeAspect="1"/>
          </p:cNvPicPr>
          <p:nvPr/>
        </p:nvPicPr>
        <p:blipFill>
          <a:blip r:embed="rId2">
            <a:alphaModFix amt="60000"/>
          </a:blip>
          <a:srcRect t="227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8200" y="525195"/>
            <a:ext cx="10165218" cy="2806506"/>
          </a:xfrm>
        </p:spPr>
        <p:txBody>
          <a:bodyPr vert="horz" lIns="91440" tIns="45720" rIns="91440" bIns="45720" rtlCol="0" anchor="b">
            <a:normAutofit/>
          </a:bodyPr>
          <a:lstStyle/>
          <a:p>
            <a:r>
              <a:rPr lang="en-US" sz="4000" dirty="0">
                <a:solidFill>
                  <a:srgbClr val="FFFFFF"/>
                </a:solidFill>
              </a:rPr>
              <a:t>Required Software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838200" y="3526300"/>
            <a:ext cx="10165218" cy="2588458"/>
          </a:xfrm>
        </p:spPr>
        <p:txBody>
          <a:bodyPr vert="horz" lIns="91440" tIns="45720" rIns="91440" bIns="45720" rtlCol="0">
            <a:normAutofit/>
          </a:bodyPr>
          <a:lstStyle/>
          <a:p>
            <a:pPr lvl="0" indent="-228600">
              <a:buFont typeface="Arial" panose="020B0604020202020204" pitchFamily="34" charset="0"/>
              <a:buChar char="•"/>
            </a:pPr>
            <a:r>
              <a:rPr lang="en-US" sz="2000">
                <a:solidFill>
                  <a:srgbClr val="FFFFFF"/>
                </a:solidFill>
              </a:rPr>
              <a:t>Screenshot of Microsoft Excel installed and running on your computer</a:t>
            </a:r>
          </a:p>
          <a:p>
            <a:pPr lvl="0" indent="-228600">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344085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PHYS204</a:t>
            </a:r>
            <a:br>
              <a:rPr lang="en-US" sz="4800">
                <a:solidFill>
                  <a:srgbClr val="FFFFFF"/>
                </a:solidFill>
              </a:rPr>
            </a:br>
            <a:r>
              <a:rPr lang="en-US" sz="4800">
                <a:solidFill>
                  <a:srgbClr val="FFFFFF"/>
                </a:solidFill>
              </a:rPr>
              <a:t>Project Part 2</a:t>
            </a:r>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350682" y="4870824"/>
            <a:ext cx="10005951" cy="1458258"/>
          </a:xfrm>
        </p:spPr>
        <p:txBody>
          <a:bodyPr anchor="ctr">
            <a:normAutofit/>
          </a:bodyPr>
          <a:lstStyle/>
          <a:p>
            <a:pPr algn="l"/>
            <a:r>
              <a:rPr lang="en-US"/>
              <a:t>Precision of the Ultrasonic Sensor</a:t>
            </a:r>
          </a:p>
        </p:txBody>
      </p:sp>
    </p:spTree>
    <p:extLst>
      <p:ext uri="{BB962C8B-B14F-4D97-AF65-F5344CB8AC3E}">
        <p14:creationId xmlns:p14="http://schemas.microsoft.com/office/powerpoint/2010/main" val="4203410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324</TotalTime>
  <Words>2574</Words>
  <Application>Microsoft Office PowerPoint</Application>
  <PresentationFormat>Widescreen</PresentationFormat>
  <Paragraphs>273</Paragraphs>
  <Slides>27</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Arial</vt:lpstr>
      <vt:lpstr>Calibri</vt:lpstr>
      <vt:lpstr>Calibri Light</vt:lpstr>
      <vt:lpstr>Cambria Math</vt:lpstr>
      <vt:lpstr>IBM Plex Sans</vt:lpstr>
      <vt:lpstr>Liberation Serif</vt:lpstr>
      <vt:lpstr>var(--font-family-default)</vt:lpstr>
      <vt:lpstr>Office Theme</vt:lpstr>
      <vt:lpstr>Johnathan Rodriguez</vt:lpstr>
      <vt:lpstr> PHYS204  Project Part 1</vt:lpstr>
      <vt:lpstr>Introduction</vt:lpstr>
      <vt:lpstr>Ultrasonic Sensor HC-SR04</vt:lpstr>
      <vt:lpstr>PowerPoint Presentation</vt:lpstr>
      <vt:lpstr>Hall Effect Sensor in ESP32</vt:lpstr>
      <vt:lpstr>Screenshots</vt:lpstr>
      <vt:lpstr>Required Software</vt:lpstr>
      <vt:lpstr>PHYS204 Project Part 2</vt:lpstr>
      <vt:lpstr>Rubric – Due at the end of Week 3</vt:lpstr>
      <vt:lpstr>Data Collection</vt:lpstr>
      <vt:lpstr>Data Analysis</vt:lpstr>
      <vt:lpstr>Conclusions</vt:lpstr>
      <vt:lpstr>PHYS204 Project Part 4</vt:lpstr>
      <vt:lpstr>Excel Table  (Screenshot)</vt:lpstr>
      <vt:lpstr>Excel Graph  (Screenshot)</vt:lpstr>
      <vt:lpstr>Data Collection</vt:lpstr>
      <vt:lpstr>Data Analysis</vt:lpstr>
      <vt:lpstr>Conclusions</vt:lpstr>
      <vt:lpstr>PHYS204 Project Part 5</vt:lpstr>
      <vt:lpstr>Relationship Between Linear and Rotational Motion</vt:lpstr>
      <vt:lpstr>Data Collection</vt:lpstr>
      <vt:lpstr>Data Analysis</vt:lpstr>
      <vt:lpstr>PHYS204 Project Part 6</vt:lpstr>
      <vt:lpstr>Excel Graph (Screenshot)</vt:lpstr>
      <vt:lpstr>Challenges </vt:lpstr>
      <vt:lpstr>Career Skills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Title</dc:title>
  <dc:creator>Marmorstein, Aaron</dc:creator>
  <cp:lastModifiedBy>Johnathan Rodriguez</cp:lastModifiedBy>
  <cp:revision>10</cp:revision>
  <dcterms:created xsi:type="dcterms:W3CDTF">2022-05-26T18:48:27Z</dcterms:created>
  <dcterms:modified xsi:type="dcterms:W3CDTF">2024-10-24T02:56:21Z</dcterms:modified>
</cp:coreProperties>
</file>